
<file path=[Content_Types].xml><?xml version="1.0" encoding="utf-8"?>
<Types xmlns="http://schemas.openxmlformats.org/package/2006/content-types">
  <Default Extension="xlsx" ContentType="application/vnd.openxmlformats-officedocument.spreadsheetml.sheet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charts/chart1.xml" ContentType="application/vnd.openxmlformats-officedocument.drawingml.chart+xml"/>
  <Override PartName="/ppt/charts/colors1.xml" ContentType="application/vnd.ms-office.chartcolorstyle+xml"/>
  <Override PartName="/ppt/charts/style1.xml" ContentType="application/vnd.ms-office.chartstyl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heme/theme1.xml" ContentType="application/vnd.openxmlformats-officedocument.theme+xml"/>
  <Override PartName="/ppt/theme/theme2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notesMasterIdLst>
    <p:notesMasterId r:id="rId4"/>
  </p:notesMasterIdLst>
  <p:sldIdLst>
    <p:sldId id="256" r:id="rId3"/>
  </p:sldIdLst>
  <p:sldSz cx="9144000" cy="5143500"/>
  <p:notesSz cx="5143500" cy="9144000"/>
  <p:custDataLst>
    <p:tags r:id="rId8"/>
  </p:custDataLst>
  <p:defaultTextStyle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00"/>
    <a:srgbClr val="45454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11"/>
    <p:restoredTop sz="94610"/>
  </p:normalViewPr>
  <p:slideViewPr>
    <p:cSldViewPr snapToGrid="0" snapToObjects="1">
      <p:cViewPr varScale="1">
        <p:scale>
          <a:sx n="136" d="100"/>
          <a:sy n="136" d="100"/>
        </p:scale>
        <p:origin x="216" y="31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gs" Target="tags/tag1.xml"/><Relationship Id="rId7" Type="http://schemas.openxmlformats.org/officeDocument/2006/relationships/tableStyles" Target="tableStyles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charts/_rels/chart1.xml.rels><?xml version="1.0" encoding="UTF-8" standalone="yes"?>
<Relationships xmlns="http://schemas.openxmlformats.org/package/2006/relationships"><Relationship Id="rId3" Type="http://schemas.microsoft.com/office/2011/relationships/chartColorStyle" Target="colors1.xml"/><Relationship Id="rId2" Type="http://schemas.microsoft.com/office/2011/relationships/chartStyle" Target="style1.xml"/><Relationship Id="rId1" Type="http://schemas.openxmlformats.org/officeDocument/2006/relationships/package" Target="../embeddings/Workbook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zh-CN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layout/>
      <c:overlay val="0"/>
      <c:spPr>
        <a:noFill/>
        <a:ln>
          <a:noFill/>
        </a:ln>
        <a:effectLst/>
      </c:spPr>
      <c:txPr>
        <a:bodyPr rot="0" spcFirstLastPara="0" vertOverflow="ellipsis" vert="horz" wrap="square" anchor="ctr" anchorCtr="1"/>
        <a:lstStyle/>
        <a:p>
          <a:pPr>
            <a:defRPr lang="zh-CN" sz="1400" b="1" i="0" u="none" strike="noStrike" kern="1200" baseline="0">
              <a:solidFill>
                <a:schemeClr val="tx1">
                  <a:lumMod val="75000"/>
                  <a:lumOff val="25000"/>
                </a:schemeClr>
              </a:solidFill>
              <a:latin typeface="+mn-lt"/>
              <a:ea typeface="+mn-ea"/>
              <a:cs typeface="+mn-cs"/>
            </a:defRPr>
          </a:pPr>
        </a:p>
      </c:txPr>
    </c:title>
    <c:autoTitleDeleted val="0"/>
    <c:plotArea>
      <c:layout/>
      <c:bubbleChart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Y 值</c:v>
                </c:pt>
              </c:strCache>
            </c:strRef>
          </c:tx>
          <c:spPr>
            <a:solidFill>
              <a:schemeClr val="accent1"/>
            </a:solidFill>
            <a:ln w="19050" cap="rnd">
              <a:noFill/>
              <a:round/>
            </a:ln>
            <a:effectLst/>
          </c:spPr>
          <c:invertIfNegative val="0"/>
          <c:dLbls>
            <c:delete val="1"/>
          </c:dLbls>
          <c:xVal>
            <c:numRef>
              <c:f>Sheet1!$A$2:$A$4</c:f>
              <c:numCache>
                <c:formatCode>General</c:formatCode>
                <c:ptCount val="3"/>
                <c:pt idx="0">
                  <c:v>0.7</c:v>
                </c:pt>
                <c:pt idx="1">
                  <c:v>1.8</c:v>
                </c:pt>
                <c:pt idx="2">
                  <c:v>2.6</c:v>
                </c:pt>
              </c:numCache>
            </c:numRef>
          </c:xVal>
          <c:yVal>
            <c:numRef>
              <c:f>Sheet1!$B$2:$B$4</c:f>
              <c:numCache>
                <c:formatCode>General</c:formatCode>
                <c:ptCount val="3"/>
                <c:pt idx="0">
                  <c:v>2.7</c:v>
                </c:pt>
                <c:pt idx="1">
                  <c:v>3.2</c:v>
                </c:pt>
                <c:pt idx="2">
                  <c:v>0.8</c:v>
                </c:pt>
              </c:numCache>
            </c:numRef>
          </c:yVal>
          <c:bubbleSize>
            <c:numRef>
              <c:f>Sheet1!$C$2:$C$4</c:f>
              <c:numCache>
                <c:formatCode>General</c:formatCode>
                <c:ptCount val="3"/>
                <c:pt idx="0">
                  <c:v>10</c:v>
                </c:pt>
                <c:pt idx="1">
                  <c:v>4</c:v>
                </c:pt>
                <c:pt idx="2">
                  <c:v>8</c:v>
                </c:pt>
              </c:numCache>
            </c:numRef>
          </c:bubbleSize>
          <c:bubble3D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bubbleScale val="100"/>
        <c:showNegBubbles val="0"/>
        <c:sizeRepresents val="area"/>
        <c:axId val="734657485"/>
        <c:axId val="564806960"/>
      </c:bubbleChart>
      <c:valAx>
        <c:axId val="734657485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lt1">
                  <a:lumMod val="902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0" vertOverflow="ellipsis" vert="horz" wrap="square" anchor="ctr" anchorCtr="1"/>
          <a:lstStyle/>
          <a:p>
            <a:pPr>
              <a:defRPr lang="zh-CN"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</a:p>
        </c:txPr>
        <c:crossAx val="564806960"/>
        <c:crosses val="autoZero"/>
        <c:crossBetween val="midCat"/>
      </c:valAx>
      <c:valAx>
        <c:axId val="564806960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lt1">
                  <a:lumMod val="902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0" vertOverflow="ellipsis" vert="horz" wrap="square" anchor="ctr" anchorCtr="1"/>
          <a:lstStyle/>
          <a:p>
            <a:pPr>
              <a:defRPr lang="zh-CN"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</a:p>
        </c:txPr>
        <c:crossAx val="734657485"/>
        <c:crosses val="autoZero"/>
        <c:crossBetween val="midCat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0" vertOverflow="ellipsis" vert="horz" wrap="square" anchor="ctr" anchorCtr="1"/>
        <a:lstStyle/>
        <a:p>
          <a:pPr>
            <a:defRPr lang="zh-CN" sz="9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 lang="zh-CN"/>
      </a:pPr>
    </a:p>
  </c:txPr>
  <c:externalData r:id="rId1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1021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0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0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>
      <cs:styleClr val="auto"/>
    </cs:lnRef>
    <cs:fillRef idx="1">
      <cs:styleClr val="auto"/>
    </cs:fillRef>
    <cs:effectRef idx="0"/>
    <cs:fontRef idx="minor">
      <a:schemeClr val="dk1"/>
    </cs:fontRef>
    <cs:spPr>
      <a:ln w="19050" cap="rnd">
        <a:noFill/>
        <a:round/>
      </a:ln>
      <a:effectLst/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solidFill>
        <a:schemeClr val="phClr">
          <a:alpha val="75000"/>
        </a:schemeClr>
      </a:solidFill>
    </cs:spPr>
  </cs:dataPoint3D>
  <cs:dataPointLine>
    <cs:lnRef idx="0">
      <cs:styleClr val="auto"/>
    </cs:lnRef>
    <cs:fillRef idx="1"/>
    <cs:effectRef idx="0"/>
    <cs:fontRef idx="minor">
      <a:schemeClr val="tx1"/>
    </cs:fontRef>
    <cs:spPr>
      <a:ln w="19050" cap="rnd">
        <a:solidFill>
          <a:schemeClr val="phClr">
            <a:alpha val="50000"/>
          </a:schemeClr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lt1">
            <a:lumMod val="902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75000"/>
        <a:lumOff val="25000"/>
      </a:schemeClr>
    </cs:fontRef>
    <cs:defRPr sz="1400" b="1" kern="120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282F153-3F37-0F45-9E97-73ACFA13230C}" type="datetimeFigureOut">
              <a:rPr lang="en-US"/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  <a:endParaRPr lang="en-US"/>
          </a:p>
          <a:p>
            <a:pPr lvl="1"/>
            <a:r>
              <a:rPr lang="en-US"/>
              <a:t>Second level</a:t>
            </a:r>
            <a:endParaRPr lang="en-US"/>
          </a:p>
          <a:p>
            <a:pPr lvl="2"/>
            <a:r>
              <a:rPr lang="en-US"/>
              <a:t>Third level</a:t>
            </a:r>
            <a:endParaRPr lang="en-US"/>
          </a:p>
          <a:p>
            <a:pPr lvl="3"/>
            <a:r>
              <a:rPr lang="en-US"/>
              <a:t>Fourth level</a:t>
            </a:r>
            <a:endParaRPr lang="en-US"/>
          </a:p>
          <a:p>
            <a:pPr lvl="4"/>
            <a:r>
              <a:rPr lang="en-US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E5E9CC1-C706-0F49-92D6-E571CC5EEA8F}" type="slidenum">
              <a:rPr lang="en-US"/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DEFAULT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hf sldNum="0"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9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9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9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9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9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9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9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9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9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chart" Target="../charts/char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graphicFrame>
        <p:nvGraphicFramePr>
          <p:cNvPr id="2" name="图表 1"/>
          <p:cNvGraphicFramePr/>
          <p:nvPr/>
        </p:nvGraphicFramePr>
        <p:xfrm>
          <a:off x="1092200" y="1026795"/>
          <a:ext cx="6839585" cy="395986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1"/>
          </a:graphicData>
        </a:graphic>
      </p:graphicFrame>
    </p:spTree>
  </p:cSld>
  <p:clrMapOvr>
    <a:masterClrMapping/>
  </p:clrMapOvr>
</p:sld>
</file>

<file path=ppt/tags/tag1.xml><?xml version="1.0" encoding="utf-8"?>
<p:tagLst xmlns:p="http://schemas.openxmlformats.org/presentationml/2006/main">
  <p:tag name="resource_record_key" val="{&quot;8&quot;:[20468762]}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WPS 演示</Application>
  <PresentationFormat>On-screen Show (16:9)</PresentationFormat>
  <Paragraphs>0</Paragraphs>
  <Slides>1</Slides>
  <Notes>8</Notes>
  <HiddenSlides>0</HiddenSlides>
  <MMClips>0</MMClips>
  <ScaleCrop>false</ScaleCrop>
  <HeadingPairs>
    <vt:vector size="6" baseType="variant">
      <vt:variant>
        <vt:lpstr>已用的字体</vt:lpstr>
      </vt:variant>
      <vt:variant>
        <vt:i4>12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14" baseType="lpstr">
      <vt:lpstr>Arial</vt:lpstr>
      <vt:lpstr>宋体</vt:lpstr>
      <vt:lpstr>Wingdings</vt:lpstr>
      <vt:lpstr>宋体</vt:lpstr>
      <vt:lpstr>Arial Unicode MS</vt:lpstr>
      <vt:lpstr>Calibri</vt:lpstr>
      <vt:lpstr>Helvetica Neue</vt:lpstr>
      <vt:lpstr>汉仪书宋二KW</vt:lpstr>
      <vt:lpstr>微软雅黑</vt:lpstr>
      <vt:lpstr>汉仪旗黑</vt:lpstr>
      <vt:lpstr>等线</vt:lpstr>
      <vt:lpstr>汉仪中等线KW</vt:lpstr>
      <vt:lpstr>Office Theme</vt:lpstr>
      <vt:lpstr>PowerPoint 演示文稿</vt:lpstr>
    </vt:vector>
  </TitlesOfParts>
  <Company>PptxGenJS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PptxGenJS Presentation</dc:title>
  <dc:creator>PptxGenJS</dc:creator>
  <dc:subject>PptxGenJS Presentation</dc:subject>
  <cp:lastModifiedBy>WPS_1614735419</cp:lastModifiedBy>
  <cp:revision>11</cp:revision>
  <dcterms:created xsi:type="dcterms:W3CDTF">2025-08-18T07:46:23Z</dcterms:created>
  <dcterms:modified xsi:type="dcterms:W3CDTF">2025-08-18T07:46:23Z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ICV">
    <vt:lpwstr>84D0AD57CEE99FC513BD9A68A1DE4BB5_43</vt:lpwstr>
  </property>
  <property fmtid="{D5CDD505-2E9C-101B-9397-08002B2CF9AE}" pid="3" name="KSOProductBuildVer">
    <vt:lpwstr>2052-7.2.2.8955</vt:lpwstr>
  </property>
</Properties>
</file>