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colors5.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charts/style5.xml" ContentType="application/vnd.ms-office.chartstyle+xml"/>
  <Override PartName="/ppt/media/image3.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3"/>
    <p:sldId id="259" r:id="rId4"/>
    <p:sldId id="263" r:id="rId5"/>
    <p:sldId id="264" r:id="rId6"/>
    <p:sldId id="265" r:id="rId7"/>
    <p:sldId id="268" r:id="rId8"/>
    <p:sldId id="271" r:id="rId9"/>
    <p:sldId id="272" r:id="rId10"/>
    <p:sldId id="274" r:id="rId11"/>
    <p:sldId id="275" r:id="rId12"/>
  </p:sldIdLst>
  <p:sldSz cx="12192000" cy="6858000"/>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4327" autoAdjust="0"/>
    <p:restoredTop sz="86483" autoAdjust="0"/>
  </p:normalViewPr>
  <p:slideViewPr>
    <p:cSldViewPr snapToGrid="0">
      <p:cViewPr varScale="1">
        <p:scale>
          <a:sx n="137" d="100"/>
          <a:sy n="137" d="100"/>
        </p:scale>
        <p:origin x="512" y="184"/>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gs" Target="tags/tag2.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Workbook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82303819231242"/>
          <c:y val="0.039279112754159"/>
          <c:w val="0.928085472184699"/>
          <c:h val="0.82030191004313"/>
        </c:manualLayout>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accent2"/>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chemeClr val="accent3"/>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46"/>
        <c:overlap val="-28"/>
        <c:axId val="596419993"/>
        <c:axId val="148141307"/>
      </c:barChart>
      <c:catAx>
        <c:axId val="596419993"/>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148141307"/>
        <c:crosses val="autoZero"/>
        <c:auto val="1"/>
        <c:lblAlgn val="ctr"/>
        <c:lblOffset val="100"/>
        <c:noMultiLvlLbl val="0"/>
      </c:catAx>
      <c:valAx>
        <c:axId val="148141307"/>
        <c:scaling>
          <c:orientation val="minMax"/>
        </c:scaling>
        <c:delete val="0"/>
        <c:axPos val="l"/>
        <c:majorGridlines>
          <c:spPr>
            <a:ln w="9525" cap="flat" cmpd="sng" algn="ctr">
              <a:solidFill>
                <a:schemeClr val="lt1">
                  <a:lumMod val="902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596419993"/>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extLst>
      <c:ext uri="{0b15fc19-7d7d-44ad-8c2d-2c3a37ce22c3}">
        <chartProps xmlns="https://web.wps.cn/et/2018/main" chartId="{a5463500-25b4-42a0-bcd3-71076c608598}"/>
      </c:ext>
    </c:extLst>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0" vertOverflow="ellipsis" vert="horz" wrap="square" anchor="ctr" anchorCtr="1"/>
        <a:lstStyle/>
        <a:p>
          <a:pPr>
            <a:defRPr lang="zh-CN" sz="1400" b="1" i="0" u="none" strike="noStrike" kern="1200" baseline="0">
              <a:solidFill>
                <a:schemeClr val="tx1">
                  <a:lumMod val="75000"/>
                  <a:lumOff val="25000"/>
                </a:schemeClr>
              </a:solidFill>
              <a:latin typeface="+mn-lt"/>
              <a:ea typeface="+mn-ea"/>
              <a:cs typeface="+mn-cs"/>
            </a:defRPr>
          </a:pPr>
        </a:p>
      </c:txPr>
    </c:title>
    <c:autoTitleDeleted val="0"/>
    <c:plotArea>
      <c:layout/>
      <c:doughnutChart>
        <c:varyColors val="1"/>
        <c:ser>
          <c:idx val="0"/>
          <c:order val="0"/>
          <c:tx>
            <c:strRef>
              <c:f>Sheet1!$B$1</c:f>
              <c:strCache>
                <c:ptCount val="1"/>
                <c:pt idx="0">
                  <c:v>销售额</c:v>
                </c:pt>
              </c:strCache>
            </c:strRef>
          </c:tx>
          <c:spPr/>
          <c:explosion val="0"/>
          <c:dPt>
            <c:idx val="0"/>
            <c:bubble3D val="0"/>
            <c:spPr>
              <a:gradFill>
                <a:gsLst>
                  <a:gs pos="0">
                    <a:schemeClr val="accent1">
                      <a:lumMod val="40000"/>
                      <a:lumOff val="60000"/>
                    </a:schemeClr>
                  </a:gs>
                  <a:gs pos="90000">
                    <a:schemeClr val="accent1"/>
                  </a:gs>
                </a:gsLst>
                <a:lin ang="5400000" scaled="0"/>
              </a:gradFill>
              <a:ln>
                <a:gradFill>
                  <a:gsLst>
                    <a:gs pos="0">
                      <a:schemeClr val="accent1"/>
                    </a:gs>
                    <a:gs pos="100000">
                      <a:schemeClr val="accent1">
                        <a:lumMod val="75000"/>
                      </a:schemeClr>
                    </a:gs>
                  </a:gsLst>
                  <a:lin ang="5400000" scaled="1"/>
                </a:gradFill>
              </a:ln>
              <a:effectLst/>
            </c:spPr>
          </c:dPt>
          <c:dPt>
            <c:idx val="1"/>
            <c:bubble3D val="0"/>
            <c:spPr>
              <a:gradFill>
                <a:gsLst>
                  <a:gs pos="0">
                    <a:schemeClr val="accent2">
                      <a:lumMod val="40000"/>
                      <a:lumOff val="60000"/>
                    </a:schemeClr>
                  </a:gs>
                  <a:gs pos="90000">
                    <a:schemeClr val="accent2"/>
                  </a:gs>
                </a:gsLst>
                <a:lin ang="5400000" scaled="0"/>
              </a:gradFill>
              <a:ln>
                <a:gradFill>
                  <a:gsLst>
                    <a:gs pos="0">
                      <a:schemeClr val="accent2"/>
                    </a:gs>
                    <a:gs pos="100000">
                      <a:schemeClr val="accent2">
                        <a:lumMod val="75000"/>
                      </a:schemeClr>
                    </a:gs>
                  </a:gsLst>
                  <a:lin ang="5400000" scaled="1"/>
                </a:gradFill>
              </a:ln>
              <a:effectLst/>
            </c:spPr>
          </c:dPt>
          <c:dPt>
            <c:idx val="2"/>
            <c:bubble3D val="0"/>
            <c:spPr>
              <a:gradFill>
                <a:gsLst>
                  <a:gs pos="0">
                    <a:schemeClr val="accent3">
                      <a:lumMod val="40000"/>
                      <a:lumOff val="60000"/>
                    </a:schemeClr>
                  </a:gs>
                  <a:gs pos="90000">
                    <a:schemeClr val="accent3"/>
                  </a:gs>
                </a:gsLst>
                <a:lin ang="5400000" scaled="0"/>
              </a:gradFill>
              <a:ln>
                <a:gradFill>
                  <a:gsLst>
                    <a:gs pos="0">
                      <a:schemeClr val="accent3"/>
                    </a:gs>
                    <a:gs pos="100000">
                      <a:schemeClr val="accent3">
                        <a:lumMod val="75000"/>
                      </a:schemeClr>
                    </a:gs>
                  </a:gsLst>
                  <a:lin ang="5400000" scaled="1"/>
                </a:gradFill>
              </a:ln>
              <a:effectLst/>
            </c:spPr>
          </c:dPt>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showLegendKey val="0"/>
            <c:showVal val="1"/>
            <c:showCatName val="0"/>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第一季度</c:v>
                </c:pt>
                <c:pt idx="1">
                  <c:v>第二季度</c:v>
                </c:pt>
                <c:pt idx="2">
                  <c:v>第三季度</c:v>
                </c:pt>
              </c:strCache>
            </c:strRef>
          </c:cat>
          <c:val>
            <c:numRef>
              <c:f>Sheet1!$B$2:$B$4</c:f>
              <c:numCache>
                <c:formatCode>General</c:formatCode>
                <c:ptCount val="3"/>
                <c:pt idx="0">
                  <c:v>10</c:v>
                </c:pt>
                <c:pt idx="1">
                  <c:v>5</c:v>
                </c:pt>
                <c:pt idx="2">
                  <c:v>5</c:v>
                </c:pt>
              </c:numCache>
            </c:numRef>
          </c:val>
        </c:ser>
        <c:dLbls>
          <c:showLegendKey val="0"/>
          <c:showVal val="1"/>
          <c:showCatName val="0"/>
          <c:showSerName val="0"/>
          <c:showPercent val="0"/>
          <c:showBubbleSize val="0"/>
          <c:showLeaderLines val="1"/>
        </c:dLbls>
        <c:firstSliceAng val="0"/>
        <c:holeSize val="60"/>
      </c:doughnutChart>
      <c:spPr>
        <a:noFill/>
        <a:ln>
          <a:noFill/>
        </a:ln>
        <a:effectLst/>
      </c:spPr>
    </c:plotArea>
    <c:legend>
      <c:legendPos val="t"/>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extLst>
      <c:ext uri="{0b15fc19-7d7d-44ad-8c2d-2c3a37ce22c3}">
        <chartProps xmlns="https://web.wps.cn/et/2018/main" chartId="{6d1da2cd-829a-4aec-a5a2-52ea179d2244}"/>
      </c:ext>
    </c:extLst>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ubbleChart>
        <c:varyColors val="0"/>
        <c:ser>
          <c:idx val="0"/>
          <c:order val="0"/>
          <c:tx>
            <c:strRef>
              <c:f>Sheet1!$B$1</c:f>
              <c:strCache>
                <c:ptCount val="1"/>
                <c:pt idx="0">
                  <c:v>Y 值</c:v>
                </c:pt>
              </c:strCache>
            </c:strRef>
          </c:tx>
          <c:spPr>
            <a:solidFill>
              <a:schemeClr val="accent1"/>
            </a:solidFill>
            <a:ln w="19050" cap="rnd">
              <a:noFill/>
              <a:round/>
            </a:ln>
            <a:effectLst/>
          </c:spPr>
          <c:invertIfNegative val="0"/>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lumMod val="75000"/>
                        <a:lumOff val="25000"/>
                      </a:schemeClr>
                    </a:solidFill>
                    <a:latin typeface="+mn-lt"/>
                    <a:ea typeface="+mn-ea"/>
                    <a:cs typeface="+mn-cs"/>
                  </a:defRPr>
                </a:pPr>
              </a:p>
            </c:txPr>
            <c:dLblPos val="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trendline>
            <c:spPr>
              <a:ln w="19050" cap="rnd">
                <a:solidFill>
                  <a:schemeClr val="accent1"/>
                </a:solidFill>
                <a:prstDash val="sysDot"/>
              </a:ln>
              <a:effectLst/>
            </c:spPr>
            <c:trendlineType val="linear"/>
            <c:dispRSqr val="0"/>
            <c:dispEq val="0"/>
          </c:trendline>
          <c:xVal>
            <c:numRef>
              <c:f>Sheet1!$A$2:$A$4</c:f>
              <c:numCache>
                <c:formatCode>General</c:formatCode>
                <c:ptCount val="3"/>
                <c:pt idx="0">
                  <c:v>0.7</c:v>
                </c:pt>
                <c:pt idx="1">
                  <c:v>1.8</c:v>
                </c:pt>
                <c:pt idx="2">
                  <c:v>2.6</c:v>
                </c:pt>
              </c:numCache>
            </c:numRef>
          </c:xVal>
          <c:yVal>
            <c:numRef>
              <c:f>Sheet1!$B$2:$B$4</c:f>
              <c:numCache>
                <c:formatCode>General</c:formatCode>
                <c:ptCount val="3"/>
                <c:pt idx="0">
                  <c:v>2.7</c:v>
                </c:pt>
                <c:pt idx="1">
                  <c:v>3.2</c:v>
                </c:pt>
                <c:pt idx="2">
                  <c:v>0.8</c:v>
                </c:pt>
              </c:numCache>
            </c:numRef>
          </c:yVal>
          <c:bubbleSize>
            <c:numRef>
              <c:f>{1,1,1}</c:f>
              <c:numCache>
                <c:formatCode>General</c:formatCode>
                <c:ptCount val="3"/>
                <c:pt idx="0">
                  <c:v>1</c:v>
                </c:pt>
                <c:pt idx="1">
                  <c:v>1</c:v>
                </c:pt>
                <c:pt idx="2">
                  <c:v>1</c:v>
                </c:pt>
              </c:numCache>
            </c:numRef>
          </c:bubbleSize>
          <c:bubble3D val="0"/>
        </c:ser>
        <c:dLbls>
          <c:showLegendKey val="0"/>
          <c:showVal val="1"/>
          <c:showCatName val="0"/>
          <c:showSerName val="0"/>
          <c:showPercent val="0"/>
          <c:showBubbleSize val="0"/>
        </c:dLbls>
        <c:bubbleScale val="100"/>
        <c:showNegBubbles val="0"/>
        <c:sizeRepresents val="area"/>
        <c:axId val="11495839"/>
        <c:axId val="34241590"/>
      </c:bubbleChart>
      <c:valAx>
        <c:axId val="11495839"/>
        <c:scaling>
          <c:orientation val="minMax"/>
        </c:scaling>
        <c:delete val="0"/>
        <c:axPos val="b"/>
        <c:majorGridlines>
          <c:spPr>
            <a:ln w="9525" cap="flat" cmpd="sng" algn="ctr">
              <a:solidFill>
                <a:schemeClr val="lt1">
                  <a:lumMod val="90200"/>
                </a:schemeClr>
              </a:solidFill>
              <a:round/>
            </a:ln>
            <a:effectLst/>
          </c:spPr>
        </c:majorGridlines>
        <c:title>
          <c:layout/>
          <c:overlay val="0"/>
          <c:spPr>
            <a:noFill/>
            <a:ln>
              <a:noFill/>
            </a:ln>
            <a:effectLst/>
          </c:spPr>
          <c:txPr>
            <a:bodyPr rot="0" spcFirstLastPara="0" vertOverflow="ellipsis" vert="horz" wrap="square" anchor="ctr" anchorCtr="1"/>
            <a:lstStyle/>
            <a:p>
              <a:pPr>
                <a:defRPr lang="zh-CN" sz="1000" b="0" i="0" u="none" strike="noStrike" kern="1200" baseline="0">
                  <a:solidFill>
                    <a:schemeClr val="tx1">
                      <a:lumMod val="65000"/>
                      <a:lumOff val="35000"/>
                    </a:schemeClr>
                  </a:solidFill>
                  <a:latin typeface="+mn-lt"/>
                  <a:ea typeface="+mn-ea"/>
                  <a:cs typeface="+mn-cs"/>
                </a:defRPr>
              </a:pPr>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34241590"/>
        <c:crosses val="autoZero"/>
        <c:crossBetween val="midCat"/>
      </c:valAx>
      <c:valAx>
        <c:axId val="34241590"/>
        <c:scaling>
          <c:orientation val="minMax"/>
        </c:scaling>
        <c:delete val="0"/>
        <c:axPos val="l"/>
        <c:majorGridlines>
          <c:spPr>
            <a:ln w="9525" cap="flat" cmpd="sng" algn="ctr">
              <a:solidFill>
                <a:schemeClr val="lt1">
                  <a:lumMod val="90200"/>
                </a:schemeClr>
              </a:solidFill>
              <a:round/>
            </a:ln>
            <a:effectLst/>
          </c:spPr>
        </c:majorGridlines>
        <c:title>
          <c:layout/>
          <c:overlay val="0"/>
          <c:spPr>
            <a:noFill/>
            <a:ln>
              <a:noFill/>
            </a:ln>
            <a:effectLst/>
          </c:spPr>
          <c:txPr>
            <a:bodyPr rot="-5400000" spcFirstLastPara="0" vertOverflow="ellipsis" vert="horz" wrap="square" anchor="ctr" anchorCtr="1"/>
            <a:lstStyle/>
            <a:p>
              <a:pPr>
                <a:defRPr lang="zh-CN" sz="1000" b="0" i="0" u="none" strike="noStrike" kern="1200" baseline="0">
                  <a:solidFill>
                    <a:schemeClr val="tx1">
                      <a:lumMod val="65000"/>
                      <a:lumOff val="35000"/>
                    </a:schemeClr>
                  </a:solidFill>
                  <a:latin typeface="+mn-lt"/>
                  <a:ea typeface="+mn-ea"/>
                  <a:cs typeface="+mn-cs"/>
                </a:defRPr>
              </a:pPr>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11495839"/>
        <c:crosses val="autoZero"/>
        <c:crossBetween val="midCat"/>
      </c:valAx>
      <c:spPr>
        <a:noFill/>
        <a:ln w="9525" cap="flat" cmpd="sng" algn="ctr">
          <a:solidFill>
            <a:schemeClr val="tx1">
              <a:lumMod val="15000"/>
              <a:lumOff val="85000"/>
            </a:schemeClr>
          </a:solidFill>
          <a:round/>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extLst>
      <c:ext uri="{0b15fc19-7d7d-44ad-8c2d-2c3a37ce22c3}">
        <chartProps xmlns="https://web.wps.cn/et/2018/main" chartId="{fe540b15-7105-478d-9398-fa7c6f809951}"/>
      </c:ext>
    </c:extLst>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accent2"/>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chemeClr val="accent3"/>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40"/>
        <c:overlap val="-40"/>
        <c:axId val="394856967"/>
        <c:axId val="365816173"/>
      </c:barChart>
      <c:catAx>
        <c:axId val="394856967"/>
        <c:scaling>
          <c:orientation val="minMax"/>
        </c:scaling>
        <c:delete val="0"/>
        <c:axPos val="l"/>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365816173"/>
        <c:crosses val="autoZero"/>
        <c:auto val="1"/>
        <c:lblAlgn val="ctr"/>
        <c:lblOffset val="100"/>
        <c:noMultiLvlLbl val="0"/>
      </c:catAx>
      <c:valAx>
        <c:axId val="365816173"/>
        <c:scaling>
          <c:orientation val="minMax"/>
        </c:scaling>
        <c:delete val="0"/>
        <c:axPos val="b"/>
        <c:majorGridlines>
          <c:spPr>
            <a:ln w="9525" cap="flat" cmpd="sng" algn="ctr">
              <a:solidFill>
                <a:schemeClr val="lt1">
                  <a:lumMod val="902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394856967"/>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extLst>
      <c:ext uri="{0b15fc19-7d7d-44ad-8c2d-2c3a37ce22c3}">
        <chartProps xmlns="https://web.wps.cn/et/2018/main" chartId="{fd42a01f-97c8-4e21-ae21-9608d8c2bc7f}"/>
      </c:ext>
    </c:extLst>
  </c:chart>
  <c:spPr>
    <a:noFill/>
    <a:ln>
      <a:noFill/>
    </a:ln>
    <a:effectLst/>
  </c:spPr>
  <c:txPr>
    <a:bodyPr/>
    <a:lstStyle/>
    <a:p>
      <a:pPr>
        <a:defRPr lang="zh-CN"/>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chemeClr val="accent1"/>
              </a:solidFill>
              <a:round/>
            </a:ln>
            <a:effectLst/>
          </c:spPr>
          <c:marker>
            <c:symbol val="none"/>
          </c:marker>
          <c:dLbls>
            <c:delete val="1"/>
          </c:dLbls>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chemeClr val="accent2"/>
              </a:solidFill>
              <a:round/>
            </a:ln>
            <a:effectLst/>
          </c:spPr>
          <c:marker>
            <c:symbol val="none"/>
          </c:marker>
          <c:dLbls>
            <c:delete val="1"/>
          </c:dLbls>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系列 3</c:v>
                </c:pt>
              </c:strCache>
            </c:strRef>
          </c:tx>
          <c:spPr>
            <a:ln w="28575" cap="rnd">
              <a:solidFill>
                <a:schemeClr val="accent3"/>
              </a:solidFill>
              <a:round/>
            </a:ln>
            <a:effectLst/>
          </c:spPr>
          <c:marker>
            <c:symbol val="none"/>
          </c:marker>
          <c:dLbls>
            <c:delete val="1"/>
          </c:dLbls>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0"/>
        <c:smooth val="0"/>
        <c:axId val="568693913"/>
        <c:axId val="396628046"/>
      </c:lineChart>
      <c:catAx>
        <c:axId val="568693913"/>
        <c:scaling>
          <c:orientation val="minMax"/>
        </c:scaling>
        <c:delete val="0"/>
        <c:axPos val="b"/>
        <c:title>
          <c:layout/>
          <c:overlay val="0"/>
          <c:spPr>
            <a:noFill/>
            <a:ln>
              <a:noFill/>
            </a:ln>
            <a:effectLst/>
          </c:spPr>
          <c:txPr>
            <a:bodyPr rot="0" spcFirstLastPara="0" vertOverflow="ellipsis" vert="horz" wrap="square" anchor="ctr" anchorCtr="1"/>
            <a:lstStyle/>
            <a:p>
              <a:pPr>
                <a:defRPr lang="zh-CN" sz="1000" b="0" i="0" u="none" strike="noStrike" kern="1200" baseline="0">
                  <a:solidFill>
                    <a:schemeClr val="tx1">
                      <a:lumMod val="65000"/>
                      <a:lumOff val="35000"/>
                    </a:schemeClr>
                  </a:solidFill>
                  <a:latin typeface="+mn-lt"/>
                  <a:ea typeface="+mn-ea"/>
                  <a:cs typeface="+mn-cs"/>
                </a:defRPr>
              </a:pPr>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396628046"/>
        <c:crosses val="autoZero"/>
        <c:auto val="1"/>
        <c:lblAlgn val="ctr"/>
        <c:lblOffset val="100"/>
        <c:noMultiLvlLbl val="0"/>
      </c:catAx>
      <c:valAx>
        <c:axId val="396628046"/>
        <c:scaling>
          <c:orientation val="minMax"/>
        </c:scaling>
        <c:delete val="0"/>
        <c:axPos val="l"/>
        <c:majorGridlines>
          <c:spPr>
            <a:ln w="9525" cap="flat" cmpd="sng" algn="ctr">
              <a:solidFill>
                <a:schemeClr val="lt1">
                  <a:lumMod val="90200"/>
                </a:schemeClr>
              </a:solidFill>
              <a:round/>
            </a:ln>
            <a:effectLst/>
          </c:spPr>
        </c:majorGridlines>
        <c:title>
          <c:layout/>
          <c:overlay val="0"/>
          <c:spPr>
            <a:noFill/>
            <a:ln>
              <a:noFill/>
            </a:ln>
            <a:effectLst/>
          </c:spPr>
          <c:txPr>
            <a:bodyPr rot="-5400000" spcFirstLastPara="0" vertOverflow="ellipsis" vert="horz" wrap="square" anchor="ctr" anchorCtr="1"/>
            <a:lstStyle/>
            <a:p>
              <a:pPr>
                <a:defRPr lang="zh-CN" sz="1000" b="0" i="0" u="none" strike="noStrike" kern="1200" baseline="0">
                  <a:solidFill>
                    <a:schemeClr val="tx1">
                      <a:lumMod val="65000"/>
                      <a:lumOff val="35000"/>
                    </a:schemeClr>
                  </a:solidFill>
                  <a:latin typeface="+mn-lt"/>
                  <a:ea typeface="+mn-ea"/>
                  <a:cs typeface="+mn-cs"/>
                </a:defRPr>
              </a:pPr>
            </a:p>
          </c:txPr>
        </c:title>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568693913"/>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legend>
    <c:plotVisOnly val="1"/>
    <c:dispBlanksAs val="gap"/>
    <c:showDLblsOverMax val="0"/>
    <c:extLst>
      <c:ext uri="{0b15fc19-7d7d-44ad-8c2d-2c3a37ce22c3}">
        <chartProps xmlns="https://web.wps.cn/et/2018/main" chartId="{befe5a57-9b14-4acc-8f17-65ca09d52954}"/>
      </c:ext>
    </c:extLst>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0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noFill/>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11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lumMod val="40000"/>
              <a:lumOff val="60000"/>
            </a:schemeClr>
          </a:gs>
          <a:gs pos="90000">
            <a:schemeClr val="phClr"/>
          </a:gs>
        </a:gsLst>
        <a:lin ang="5400000" scaled="0"/>
      </a:gradFill>
      <a:ln>
        <a:gradFill>
          <a:gsLst>
            <a:gs pos="0">
              <a:schemeClr val="phClr"/>
            </a:gs>
            <a:gs pos="100000">
              <a:schemeClr val="phClr">
                <a:lumMod val="75000"/>
              </a:schemeClr>
            </a:gs>
          </a:gsLst>
          <a:lin ang="5400000" scaled="1"/>
        </a:gradFill>
      </a:ln>
      <a:effectLst/>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1017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w="19050" cap="rnd">
        <a:noFill/>
        <a:round/>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dk1"/>
    </cs:fontRef>
    <cs:spPr>
      <a:ln w="9525">
        <a:solidFill>
          <a:schemeClr val="phClr"/>
        </a:solidFill>
      </a:ln>
      <a:effectLst/>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spPr>
      <a:ln w="9525" cap="flat" cmpd="sng" algn="ctr">
        <a:solidFill>
          <a:schemeClr val="tx1">
            <a:lumMod val="15000"/>
            <a:lumOff val="85000"/>
          </a:schemeClr>
        </a:solidFill>
        <a:round/>
      </a:ln>
    </cs:spPr>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10118">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styleClr val="auto"/>
    </cs:lnRef>
    <cs:fillRef idx="1">
      <cs:styleClr val="auto"/>
    </cs:fillRef>
    <cs:effectRef idx="0"/>
    <cs:fontRef idx="minor">
      <a:schemeClr val="dk1"/>
    </cs:fontRef>
    <cs:spPr>
      <a:ln>
        <a:noFill/>
      </a:ln>
      <a:effectLst/>
    </cs:spPr>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10028">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10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0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0">
      <cs:styleClr val="auto"/>
    </cs:fillRef>
    <cs:effectRef idx="0"/>
    <cs:fontRef idx="minor">
      <a:schemeClr val="dk1"/>
    </cs:fontRef>
    <cs:spPr>
      <a:ln w="28575" cap="rnd">
        <a:solidFill>
          <a:schemeClr val="phClr"/>
        </a:solidFill>
        <a:round/>
      </a:ln>
      <a:effectLst/>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lt1">
            <a:lumMod val="902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75000"/>
        <a:lumOff val="25000"/>
      </a:schemeClr>
    </cs:fontRef>
    <cs:defRPr sz="1400" b="1" kern="120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matchingName="Title Slide">
  <p:cSld name="Title Slide">
    <p:bg>
      <p:bgRef idx="1001">
        <a:schemeClr val="bg1"/>
      </p:bgRef>
    </p:bg>
    <p:spTree>
      <p:nvGrpSpPr>
        <p:cNvPr id="1" name=""/>
        <p:cNvGrpSpPr/>
        <p:nvPr/>
      </p:nvGrpSpPr>
      <p:grpSpPr>
        <a:xfrm>
          <a:off x="0" y="0"/>
          <a:ext cx="0" cy="0"/>
          <a:chOff x="0" y="0"/>
          <a:chExt cx="0" cy="0"/>
        </a:xfrm>
      </p:grpSpPr>
      <p:grpSp>
        <p:nvGrpSpPr>
          <p:cNvPr id="2" name="组合 1"/>
          <p:cNvGrpSpPr/>
          <p:nvPr userDrawn="1"/>
        </p:nvGrpSpPr>
        <p:grpSpPr>
          <a:xfrm>
            <a:off x="-3175" y="0"/>
            <a:ext cx="12198350" cy="6858000"/>
            <a:chOff x="-3175" y="0"/>
            <a:chExt cx="12198350" cy="6858000"/>
          </a:xfrm>
        </p:grpSpPr>
        <p:sp>
          <p:nvSpPr>
            <p:cNvPr id="20" name="矩形 19"/>
            <p:cNvSpPr/>
            <p:nvPr/>
          </p:nvSpPr>
          <p:spPr bwMode="auto">
            <a:xfrm>
              <a:off x="0" y="0"/>
              <a:ext cx="12192000" cy="6235700"/>
            </a:xfrm>
            <a:prstGeom prst="rect">
              <a:avLst/>
            </a:prstGeom>
            <a:blipFill>
              <a:blip r:embed="rId2"/>
              <a:srcRect/>
              <a:stretch>
                <a:fillRect l="-703" t="-7137" r="-183" b="-3412"/>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lvl="0" algn="ctr"/>
              <a:endParaRPr lang="zh-CN" altLang="en-US"/>
            </a:p>
          </p:txBody>
        </p:sp>
        <p:sp>
          <p:nvSpPr>
            <p:cNvPr id="17" name="任意多边形: 形状 16"/>
            <p:cNvSpPr/>
            <p:nvPr/>
          </p:nvSpPr>
          <p:spPr>
            <a:xfrm>
              <a:off x="1" y="3213702"/>
              <a:ext cx="9067799" cy="2107361"/>
            </a:xfrm>
            <a:custGeom>
              <a:avLst/>
              <a:gdLst>
                <a:gd name="connsiteX0" fmla="*/ 0 w 9067799"/>
                <a:gd name="connsiteY0" fmla="*/ 0 h 2107361"/>
                <a:gd name="connsiteX1" fmla="*/ 94861 w 9067799"/>
                <a:gd name="connsiteY1" fmla="*/ 45052 h 2107361"/>
                <a:gd name="connsiteX2" fmla="*/ 6492515 w 9067799"/>
                <a:gd name="connsiteY2" fmla="*/ 892132 h 2107361"/>
                <a:gd name="connsiteX3" fmla="*/ 8530421 w 9067799"/>
                <a:gd name="connsiteY3" fmla="*/ 549785 h 2107361"/>
                <a:gd name="connsiteX4" fmla="*/ 9067799 w 9067799"/>
                <a:gd name="connsiteY4" fmla="*/ 431408 h 2107361"/>
                <a:gd name="connsiteX5" fmla="*/ 9067799 w 9067799"/>
                <a:gd name="connsiteY5" fmla="*/ 811180 h 2107361"/>
                <a:gd name="connsiteX6" fmla="*/ 8769720 w 9067799"/>
                <a:gd name="connsiteY6" fmla="*/ 920268 h 2107361"/>
                <a:gd name="connsiteX7" fmla="*/ 5813115 w 9067799"/>
                <a:gd name="connsiteY7" fmla="*/ 2002305 h 2107361"/>
                <a:gd name="connsiteX8" fmla="*/ 5526053 w 9067799"/>
                <a:gd name="connsiteY8" fmla="*/ 2107361 h 2107361"/>
                <a:gd name="connsiteX9" fmla="*/ 489751 w 9067799"/>
                <a:gd name="connsiteY9" fmla="*/ 2107361 h 2107361"/>
                <a:gd name="connsiteX10" fmla="*/ 461179 w 9067799"/>
                <a:gd name="connsiteY10" fmla="*/ 2029291 h 2107361"/>
                <a:gd name="connsiteX11" fmla="*/ 18383 w 9067799"/>
                <a:gd name="connsiteY11" fmla="*/ 819375 h 2107361"/>
                <a:gd name="connsiteX12" fmla="*/ 0 w 9067799"/>
                <a:gd name="connsiteY12" fmla="*/ 769143 h 2107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67799" h="2107361">
                  <a:moveTo>
                    <a:pt x="0" y="0"/>
                  </a:moveTo>
                  <a:lnTo>
                    <a:pt x="94861" y="45052"/>
                  </a:lnTo>
                  <a:cubicBezTo>
                    <a:pt x="975354" y="445093"/>
                    <a:pt x="3153693" y="1205950"/>
                    <a:pt x="6492515" y="892132"/>
                  </a:cubicBezTo>
                  <a:cubicBezTo>
                    <a:pt x="7033493" y="841497"/>
                    <a:pt x="7759743" y="712266"/>
                    <a:pt x="8530421" y="549785"/>
                  </a:cubicBezTo>
                  <a:lnTo>
                    <a:pt x="9067799" y="431408"/>
                  </a:lnTo>
                  <a:lnTo>
                    <a:pt x="9067799" y="811180"/>
                  </a:lnTo>
                  <a:lnTo>
                    <a:pt x="8769720" y="920268"/>
                  </a:lnTo>
                  <a:cubicBezTo>
                    <a:pt x="7967152" y="1213986"/>
                    <a:pt x="6993739" y="1570229"/>
                    <a:pt x="5813115" y="2002305"/>
                  </a:cubicBezTo>
                  <a:lnTo>
                    <a:pt x="5526053" y="2107361"/>
                  </a:lnTo>
                  <a:lnTo>
                    <a:pt x="489751" y="2107361"/>
                  </a:lnTo>
                  <a:lnTo>
                    <a:pt x="461179" y="2029291"/>
                  </a:lnTo>
                  <a:cubicBezTo>
                    <a:pt x="339062" y="1695613"/>
                    <a:pt x="193025" y="1296575"/>
                    <a:pt x="18383" y="819375"/>
                  </a:cubicBezTo>
                  <a:lnTo>
                    <a:pt x="0" y="769143"/>
                  </a:lnTo>
                  <a:close/>
                </a:path>
              </a:pathLst>
            </a:custGeom>
            <a:gradFill flip="none" rotWithShape="1">
              <a:gsLst>
                <a:gs pos="100000">
                  <a:schemeClr val="accent1">
                    <a:lumMod val="40000"/>
                    <a:lumOff val="60000"/>
                    <a:alpha val="80000"/>
                  </a:schemeClr>
                </a:gs>
                <a:gs pos="0">
                  <a:schemeClr val="accent1">
                    <a:lumMod val="40000"/>
                    <a:lumOff val="60000"/>
                    <a:alpha val="10000"/>
                  </a:schemeClr>
                </a:gs>
              </a:gsLst>
              <a:lin ang="16200000" scaled="1"/>
              <a:tileRect/>
            </a:gradFill>
            <a:ln>
              <a:noFill/>
            </a:ln>
          </p:spPr>
          <p:txBody>
            <a:bodyPr vert="horz" wrap="square" lIns="91440" tIns="45720" rIns="91440" bIns="45720" numCol="1" anchor="t" anchorCtr="0" compatLnSpc="1"/>
            <a:lstStyle/>
            <a:p>
              <a:pPr lvl="0"/>
              <a:endParaRPr lang="zh-CN" altLang="en-US"/>
            </a:p>
          </p:txBody>
        </p:sp>
        <p:sp>
          <p:nvSpPr>
            <p:cNvPr id="6" name="任意多边形: 形状 5"/>
            <p:cNvSpPr/>
            <p:nvPr/>
          </p:nvSpPr>
          <p:spPr bwMode="auto">
            <a:xfrm>
              <a:off x="-3175" y="809034"/>
              <a:ext cx="12198350" cy="4168258"/>
            </a:xfrm>
            <a:custGeom>
              <a:avLst/>
              <a:gdLst>
                <a:gd name="T0" fmla="*/ 3983 w 3983"/>
                <a:gd name="T1" fmla="*/ 1525 h 1525"/>
                <a:gd name="T2" fmla="*/ 0 w 3983"/>
                <a:gd name="T3" fmla="*/ 1525 h 1525"/>
                <a:gd name="T4" fmla="*/ 60 w 3983"/>
                <a:gd name="T5" fmla="*/ 1522 h 1525"/>
                <a:gd name="T6" fmla="*/ 2006 w 3983"/>
                <a:gd name="T7" fmla="*/ 1229 h 1525"/>
                <a:gd name="T8" fmla="*/ 3983 w 3983"/>
                <a:gd name="T9" fmla="*/ 0 h 1525"/>
                <a:gd name="T10" fmla="*/ 3983 w 3983"/>
                <a:gd name="T11" fmla="*/ 1525 h 1525"/>
              </a:gdLst>
              <a:ahLst/>
              <a:cxnLst>
                <a:cxn ang="0">
                  <a:pos x="T0" y="T1"/>
                </a:cxn>
                <a:cxn ang="0">
                  <a:pos x="T2" y="T3"/>
                </a:cxn>
                <a:cxn ang="0">
                  <a:pos x="T4" y="T5"/>
                </a:cxn>
                <a:cxn ang="0">
                  <a:pos x="T6" y="T7"/>
                </a:cxn>
                <a:cxn ang="0">
                  <a:pos x="T8" y="T9"/>
                </a:cxn>
                <a:cxn ang="0">
                  <a:pos x="T10" y="T11"/>
                </a:cxn>
              </a:cxnLst>
              <a:rect l="0" t="0" r="r" b="b"/>
              <a:pathLst>
                <a:path w="3983" h="1525">
                  <a:moveTo>
                    <a:pt x="3983" y="1525"/>
                  </a:moveTo>
                  <a:cubicBezTo>
                    <a:pt x="0" y="1525"/>
                    <a:pt x="0" y="1525"/>
                    <a:pt x="0" y="1525"/>
                  </a:cubicBezTo>
                  <a:cubicBezTo>
                    <a:pt x="60" y="1522"/>
                    <a:pt x="60" y="1522"/>
                    <a:pt x="60" y="1522"/>
                  </a:cubicBezTo>
                  <a:cubicBezTo>
                    <a:pt x="499" y="1487"/>
                    <a:pt x="1518" y="1373"/>
                    <a:pt x="2006" y="1229"/>
                  </a:cubicBezTo>
                  <a:cubicBezTo>
                    <a:pt x="3418" y="813"/>
                    <a:pt x="3983" y="0"/>
                    <a:pt x="3983" y="0"/>
                  </a:cubicBezTo>
                  <a:cubicBezTo>
                    <a:pt x="3983" y="1525"/>
                    <a:pt x="3983" y="1525"/>
                    <a:pt x="3983" y="1525"/>
                  </a:cubicBezTo>
                  <a:close/>
                </a:path>
              </a:pathLst>
            </a:custGeom>
            <a:gradFill flip="none" rotWithShape="1">
              <a:gsLst>
                <a:gs pos="100000">
                  <a:schemeClr val="accent1">
                    <a:lumMod val="40000"/>
                    <a:lumOff val="60000"/>
                    <a:alpha val="80000"/>
                  </a:schemeClr>
                </a:gs>
                <a:gs pos="0">
                  <a:schemeClr val="accent1">
                    <a:lumMod val="40000"/>
                    <a:lumOff val="60000"/>
                    <a:alpha val="10000"/>
                  </a:schemeClr>
                </a:gs>
              </a:gsLst>
              <a:lin ang="16200000" scaled="1"/>
              <a:tileRect/>
            </a:gradFill>
            <a:ln>
              <a:noFill/>
            </a:ln>
          </p:spPr>
          <p:txBody>
            <a:bodyPr vert="horz" wrap="square" lIns="91440" tIns="45720" rIns="91440" bIns="45720" numCol="1" anchor="t" anchorCtr="0" compatLnSpc="1"/>
            <a:lstStyle/>
            <a:p>
              <a:endParaRPr lang="zh-CN" altLang="en-US"/>
            </a:p>
          </p:txBody>
        </p:sp>
        <p:sp>
          <p:nvSpPr>
            <p:cNvPr id="11" name="任意多边形: 形状 10"/>
            <p:cNvSpPr/>
            <p:nvPr/>
          </p:nvSpPr>
          <p:spPr>
            <a:xfrm>
              <a:off x="0" y="1536938"/>
              <a:ext cx="12192000" cy="5321062"/>
            </a:xfrm>
            <a:custGeom>
              <a:avLst/>
              <a:gdLst>
                <a:gd name="connsiteX0" fmla="*/ 12192000 w 12192000"/>
                <a:gd name="connsiteY0" fmla="*/ 0 h 5321062"/>
                <a:gd name="connsiteX1" fmla="*/ 12192000 w 12192000"/>
                <a:gd name="connsiteY1" fmla="*/ 369008 h 5321062"/>
                <a:gd name="connsiteX2" fmla="*/ 12192000 w 12192000"/>
                <a:gd name="connsiteY2" fmla="*/ 3074523 h 5321062"/>
                <a:gd name="connsiteX3" fmla="*/ 12192000 w 12192000"/>
                <a:gd name="connsiteY3" fmla="*/ 5321062 h 5321062"/>
                <a:gd name="connsiteX4" fmla="*/ 0 w 12192000"/>
                <a:gd name="connsiteY4" fmla="*/ 5321062 h 5321062"/>
                <a:gd name="connsiteX5" fmla="*/ 0 w 12192000"/>
                <a:gd name="connsiteY5" fmla="*/ 3074523 h 5321062"/>
                <a:gd name="connsiteX6" fmla="*/ 0 w 12192000"/>
                <a:gd name="connsiteY6" fmla="*/ 2591179 h 5321062"/>
                <a:gd name="connsiteX7" fmla="*/ 0 w 12192000"/>
                <a:gd name="connsiteY7" fmla="*/ 2222171 h 5321062"/>
                <a:gd name="connsiteX8" fmla="*/ 231265 w 12192000"/>
                <a:gd name="connsiteY8" fmla="*/ 2286646 h 5321062"/>
                <a:gd name="connsiteX9" fmla="*/ 6444869 w 12192000"/>
                <a:gd name="connsiteY9" fmla="*/ 2393013 h 5321062"/>
                <a:gd name="connsiteX10" fmla="*/ 12159496 w 12192000"/>
                <a:gd name="connsiteY10" fmla="*/ 40434 h 532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5321062">
                  <a:moveTo>
                    <a:pt x="12192000" y="0"/>
                  </a:moveTo>
                  <a:lnTo>
                    <a:pt x="12192000" y="369008"/>
                  </a:lnTo>
                  <a:lnTo>
                    <a:pt x="12192000" y="3074523"/>
                  </a:lnTo>
                  <a:lnTo>
                    <a:pt x="12192000" y="5321062"/>
                  </a:lnTo>
                  <a:lnTo>
                    <a:pt x="0" y="5321062"/>
                  </a:lnTo>
                  <a:lnTo>
                    <a:pt x="0" y="3074523"/>
                  </a:lnTo>
                  <a:lnTo>
                    <a:pt x="0" y="2591179"/>
                  </a:lnTo>
                  <a:lnTo>
                    <a:pt x="0" y="2222171"/>
                  </a:lnTo>
                  <a:lnTo>
                    <a:pt x="231265" y="2286646"/>
                  </a:lnTo>
                  <a:cubicBezTo>
                    <a:pt x="1819796" y="2701271"/>
                    <a:pt x="4090316" y="2770487"/>
                    <a:pt x="6444869" y="2393013"/>
                  </a:cubicBezTo>
                  <a:cubicBezTo>
                    <a:pt x="9171194" y="1955937"/>
                    <a:pt x="11300405" y="1033761"/>
                    <a:pt x="12159496" y="40434"/>
                  </a:cubicBezTo>
                  <a:close/>
                </a:path>
              </a:pathLst>
            </a:custGeom>
            <a:gradFill>
              <a:gsLst>
                <a:gs pos="100000">
                  <a:schemeClr val="accent1"/>
                </a:gs>
                <a:gs pos="0">
                  <a:schemeClr val="accent1">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5" name="标题 4"/>
          <p:cNvSpPr>
            <a:spLocks noGrp="1"/>
          </p:cNvSpPr>
          <p:nvPr userDrawn="1">
            <p:ph type="ctrTitle" hasCustomPrompt="1"/>
          </p:nvPr>
        </p:nvSpPr>
        <p:spPr>
          <a:xfrm>
            <a:off x="666750" y="4258512"/>
            <a:ext cx="10858500" cy="1367194"/>
          </a:xfrm>
          <a:prstGeom prst="rect">
            <a:avLst/>
          </a:prstGeom>
        </p:spPr>
        <p:txBody>
          <a:bodyPr wrap="square" anchor="b">
            <a:normAutofit/>
          </a:bodyPr>
          <a:lstStyle>
            <a:lvl1pPr algn="r">
              <a:lnSpc>
                <a:spcPct val="100000"/>
              </a:lnSpc>
              <a:defRPr sz="6000">
                <a:ln w="19050">
                  <a:noFill/>
                </a:ln>
                <a:solidFill>
                  <a:schemeClr val="tx1"/>
                </a:solidFill>
              </a:defRPr>
            </a:lvl1pPr>
          </a:lstStyle>
          <a:p>
            <a:pPr lvl="0"/>
            <a:r>
              <a:rPr lang="zh-CN" altLang="en-US" dirty="0"/>
              <a:t>Click to add title</a:t>
            </a:r>
            <a:endParaRPr lang="en-US" dirty="0"/>
          </a:p>
        </p:txBody>
      </p:sp>
      <p:sp>
        <p:nvSpPr>
          <p:cNvPr id="9" name="副标题 8"/>
          <p:cNvSpPr>
            <a:spLocks noGrp="1"/>
          </p:cNvSpPr>
          <p:nvPr userDrawn="1">
            <p:ph type="subTitle" sz="quarter" idx="1" hasCustomPrompt="1"/>
          </p:nvPr>
        </p:nvSpPr>
        <p:spPr>
          <a:xfrm>
            <a:off x="660400" y="5705196"/>
            <a:ext cx="10858500" cy="428904"/>
          </a:xfrm>
          <a:prstGeom prst="roundRect">
            <a:avLst>
              <a:gd name="adj" fmla="val 0"/>
            </a:avLst>
          </a:prstGeom>
          <a:noFill/>
          <a:ln w="12700">
            <a:noFill/>
          </a:ln>
        </p:spPr>
        <p:txBody>
          <a:bodyPr vert="horz" wrap="square" lIns="91440" tIns="45720" rIns="91440" bIns="45720" rtlCol="0" anchor="t" anchorCtr="0">
            <a:normAutofit/>
          </a:bodyPr>
          <a:lstStyle>
            <a:lvl1pPr marL="0" indent="0" algn="r">
              <a:lnSpc>
                <a:spcPct val="100000"/>
              </a:lnSpc>
              <a:buNone/>
              <a:defRPr lang="en-US" sz="2000" b="0" dirty="0">
                <a:solidFill>
                  <a:schemeClr val="accent1">
                    <a:lumMod val="20000"/>
                    <a:lumOff val="80000"/>
                  </a:schemeClr>
                </a:solidFill>
                <a:latin typeface="+mj-lt"/>
              </a:defRPr>
            </a:lvl1pPr>
          </a:lstStyle>
          <a:p>
            <a:pPr lvl="0"/>
            <a:r>
              <a:rPr lang="zh-CN" altLang="en-US" dirty="0"/>
              <a:t>Click to add subtitle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pPr lvl="0"/>
            <a:r>
              <a:rPr lang="en-US"/>
              <a:t>Click to add title</a:t>
            </a:r>
            <a:endParaRPr lang="en-US"/>
          </a:p>
        </p:txBody>
      </p:sp>
      <p:sp>
        <p:nvSpPr>
          <p:cNvPr id="3" name="Content Placeholder 2"/>
          <p:cNvSpPr>
            <a:spLocks noGrp="1"/>
          </p:cNvSpPr>
          <p:nvPr>
            <p:ph idx="1" hasCustomPrompt="1"/>
          </p:nvPr>
        </p:nvSpPr>
        <p:spPr/>
        <p:txBody>
          <a:bodyPr/>
          <a:lstStyle>
            <a:lvl1pPr>
              <a:defRPr/>
            </a:lvl1pPr>
          </a:lstStyle>
          <a:p>
            <a:pPr lvl="0"/>
            <a:r>
              <a:rPr lang="en-US"/>
              <a:t>Click to add text</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8BB1146-E542-4D4E-B8E9-6919A11DDD48}"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matchingName="Agenda">
  <p:cSld name="Agenda">
    <p:spTree>
      <p:nvGrpSpPr>
        <p:cNvPr id="1" name=""/>
        <p:cNvGrpSpPr/>
        <p:nvPr/>
      </p:nvGrpSpPr>
      <p:grpSpPr>
        <a:xfrm>
          <a:off x="0" y="0"/>
          <a:ext cx="0" cy="0"/>
          <a:chOff x="0" y="0"/>
          <a:chExt cx="0" cy="0"/>
        </a:xfrm>
      </p:grpSpPr>
      <p:grpSp>
        <p:nvGrpSpPr>
          <p:cNvPr id="27" name="组合 26"/>
          <p:cNvGrpSpPr/>
          <p:nvPr userDrawn="1"/>
        </p:nvGrpSpPr>
        <p:grpSpPr>
          <a:xfrm>
            <a:off x="0" y="0"/>
            <a:ext cx="12192000" cy="6858005"/>
            <a:chOff x="0" y="0"/>
            <a:chExt cx="12192000" cy="6858005"/>
          </a:xfrm>
        </p:grpSpPr>
        <p:sp>
          <p:nvSpPr>
            <p:cNvPr id="7" name="矩形 6"/>
            <p:cNvSpPr/>
            <p:nvPr userDrawn="1"/>
          </p:nvSpPr>
          <p:spPr>
            <a:xfrm>
              <a:off x="0" y="0"/>
              <a:ext cx="12192000" cy="6858000"/>
            </a:xfrm>
            <a:prstGeom prst="rect">
              <a:avLst/>
            </a:prstGeom>
            <a:blipFill dpi="0" rotWithShape="0">
              <a:blip r:embed="rId2"/>
              <a:srcRect/>
              <a:stretch>
                <a:fillRect l="-183" r="-183"/>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lvl="0" algn="ctr"/>
              <a:endParaRPr lang="zh-CN" altLang="en-US"/>
            </a:p>
          </p:txBody>
        </p:sp>
        <p:sp>
          <p:nvSpPr>
            <p:cNvPr id="9" name="矩形 8"/>
            <p:cNvSpPr/>
            <p:nvPr/>
          </p:nvSpPr>
          <p:spPr>
            <a:xfrm>
              <a:off x="2970377" y="0"/>
              <a:ext cx="9221623" cy="685800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形状 14"/>
            <p:cNvSpPr/>
            <p:nvPr userDrawn="1"/>
          </p:nvSpPr>
          <p:spPr bwMode="auto">
            <a:xfrm rot="5400000">
              <a:off x="1299492" y="1707304"/>
              <a:ext cx="6858002" cy="3443395"/>
            </a:xfrm>
            <a:custGeom>
              <a:avLst/>
              <a:gdLst>
                <a:gd name="T0" fmla="*/ 3983 w 3983"/>
                <a:gd name="T1" fmla="*/ 1525 h 1525"/>
                <a:gd name="T2" fmla="*/ 0 w 3983"/>
                <a:gd name="T3" fmla="*/ 1525 h 1525"/>
                <a:gd name="T4" fmla="*/ 60 w 3983"/>
                <a:gd name="T5" fmla="*/ 1522 h 1525"/>
                <a:gd name="T6" fmla="*/ 2006 w 3983"/>
                <a:gd name="T7" fmla="*/ 1229 h 1525"/>
                <a:gd name="T8" fmla="*/ 3983 w 3983"/>
                <a:gd name="T9" fmla="*/ 0 h 1525"/>
                <a:gd name="T10" fmla="*/ 3983 w 3983"/>
                <a:gd name="T11" fmla="*/ 1525 h 1525"/>
              </a:gdLst>
              <a:ahLst/>
              <a:cxnLst>
                <a:cxn ang="0">
                  <a:pos x="T0" y="T1"/>
                </a:cxn>
                <a:cxn ang="0">
                  <a:pos x="T2" y="T3"/>
                </a:cxn>
                <a:cxn ang="0">
                  <a:pos x="T4" y="T5"/>
                </a:cxn>
                <a:cxn ang="0">
                  <a:pos x="T6" y="T7"/>
                </a:cxn>
                <a:cxn ang="0">
                  <a:pos x="T8" y="T9"/>
                </a:cxn>
                <a:cxn ang="0">
                  <a:pos x="T10" y="T11"/>
                </a:cxn>
              </a:cxnLst>
              <a:rect l="0" t="0" r="r" b="b"/>
              <a:pathLst>
                <a:path w="3983" h="1525">
                  <a:moveTo>
                    <a:pt x="3983" y="1525"/>
                  </a:moveTo>
                  <a:cubicBezTo>
                    <a:pt x="0" y="1525"/>
                    <a:pt x="0" y="1525"/>
                    <a:pt x="0" y="1525"/>
                  </a:cubicBezTo>
                  <a:cubicBezTo>
                    <a:pt x="60" y="1522"/>
                    <a:pt x="60" y="1522"/>
                    <a:pt x="60" y="1522"/>
                  </a:cubicBezTo>
                  <a:cubicBezTo>
                    <a:pt x="499" y="1487"/>
                    <a:pt x="1518" y="1373"/>
                    <a:pt x="2006" y="1229"/>
                  </a:cubicBezTo>
                  <a:cubicBezTo>
                    <a:pt x="3418" y="813"/>
                    <a:pt x="3983" y="0"/>
                    <a:pt x="3983" y="0"/>
                  </a:cubicBezTo>
                  <a:cubicBezTo>
                    <a:pt x="3983" y="1525"/>
                    <a:pt x="3983" y="1525"/>
                    <a:pt x="3983" y="1525"/>
                  </a:cubicBezTo>
                  <a:close/>
                </a:path>
              </a:pathLst>
            </a:custGeom>
            <a:solidFill>
              <a:schemeClr val="accent1">
                <a:alpha val="50000"/>
              </a:schemeClr>
            </a:solidFill>
            <a:ln>
              <a:noFill/>
            </a:ln>
          </p:spPr>
          <p:txBody>
            <a:bodyPr vert="horz" wrap="square" lIns="91440" tIns="45720" rIns="91440" bIns="45720" numCol="1" anchor="t" anchorCtr="0" compatLnSpc="1"/>
            <a:lstStyle/>
            <a:p>
              <a:endParaRPr lang="zh-CN" altLang="en-US"/>
            </a:p>
          </p:txBody>
        </p:sp>
        <p:sp>
          <p:nvSpPr>
            <p:cNvPr id="26" name="任意多边形: 形状 25"/>
            <p:cNvSpPr/>
            <p:nvPr userDrawn="1"/>
          </p:nvSpPr>
          <p:spPr>
            <a:xfrm rot="5400000">
              <a:off x="-558096" y="558098"/>
              <a:ext cx="6858004" cy="5741810"/>
            </a:xfrm>
            <a:custGeom>
              <a:avLst/>
              <a:gdLst>
                <a:gd name="connsiteX0" fmla="*/ 0 w 6858004"/>
                <a:gd name="connsiteY0" fmla="*/ 5741810 h 5741810"/>
                <a:gd name="connsiteX1" fmla="*/ 0 w 6858004"/>
                <a:gd name="connsiteY1" fmla="*/ 2792470 h 5741810"/>
                <a:gd name="connsiteX2" fmla="*/ 4 w 6858004"/>
                <a:gd name="connsiteY2" fmla="*/ 2792470 h 5741810"/>
                <a:gd name="connsiteX3" fmla="*/ 4 w 6858004"/>
                <a:gd name="connsiteY3" fmla="*/ 1662787 h 5741810"/>
                <a:gd name="connsiteX4" fmla="*/ 119657 w 6858004"/>
                <a:gd name="connsiteY4" fmla="*/ 1709683 h 5741810"/>
                <a:gd name="connsiteX5" fmla="*/ 3661508 w 6858004"/>
                <a:gd name="connsiteY5" fmla="*/ 1794919 h 5741810"/>
                <a:gd name="connsiteX6" fmla="*/ 6818726 w 6858004"/>
                <a:gd name="connsiteY6" fmla="*/ 58205 h 5741810"/>
                <a:gd name="connsiteX7" fmla="*/ 6858004 w 6858004"/>
                <a:gd name="connsiteY7" fmla="*/ 0 h 5741810"/>
                <a:gd name="connsiteX8" fmla="*/ 6858004 w 6858004"/>
                <a:gd name="connsiteY8" fmla="*/ 2847625 h 5741810"/>
                <a:gd name="connsiteX9" fmla="*/ 6858000 w 6858004"/>
                <a:gd name="connsiteY9" fmla="*/ 2847625 h 5741810"/>
                <a:gd name="connsiteX10" fmla="*/ 6858000 w 6858004"/>
                <a:gd name="connsiteY10" fmla="*/ 5741810 h 574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858004" h="5741810">
                  <a:moveTo>
                    <a:pt x="0" y="5741810"/>
                  </a:moveTo>
                  <a:lnTo>
                    <a:pt x="0" y="2792470"/>
                  </a:lnTo>
                  <a:lnTo>
                    <a:pt x="4" y="2792470"/>
                  </a:lnTo>
                  <a:lnTo>
                    <a:pt x="4" y="1662787"/>
                  </a:lnTo>
                  <a:lnTo>
                    <a:pt x="119657" y="1709683"/>
                  </a:lnTo>
                  <a:cubicBezTo>
                    <a:pt x="1025144" y="2041938"/>
                    <a:pt x="2319376" y="2097404"/>
                    <a:pt x="3661508" y="1794919"/>
                  </a:cubicBezTo>
                  <a:cubicBezTo>
                    <a:pt x="5118428" y="1466564"/>
                    <a:pt x="6276200" y="796551"/>
                    <a:pt x="6818726" y="58205"/>
                  </a:cubicBezTo>
                  <a:lnTo>
                    <a:pt x="6858004" y="0"/>
                  </a:lnTo>
                  <a:lnTo>
                    <a:pt x="6858004" y="2847625"/>
                  </a:lnTo>
                  <a:lnTo>
                    <a:pt x="6858000" y="2847625"/>
                  </a:lnTo>
                  <a:lnTo>
                    <a:pt x="6858000" y="5741810"/>
                  </a:lnTo>
                  <a:close/>
                </a:path>
              </a:pathLst>
            </a:custGeom>
            <a:blipFill dpi="0" rotWithShape="0">
              <a:blip r:embed="rId3">
                <a:extLst>
                  <a:ext uri="{96DAC541-7B7A-43D3-8B79-37D633B846F1}">
                    <asvg:svgBlip xmlns:asvg="http://schemas.microsoft.com/office/drawing/2016/SVG/main" r:embed="rId4"/>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e8fc74a0-d411-4545-85cf-58326cf19927"/>
          <p:cNvSpPr>
            <a:spLocks noGrp="1"/>
          </p:cNvSpPr>
          <p:nvPr>
            <p:ph type="title" hasCustomPrompt="1"/>
          </p:nvPr>
        </p:nvSpPr>
        <p:spPr>
          <a:xfrm>
            <a:off x="4060372" y="1500189"/>
            <a:ext cx="2306790" cy="864515"/>
          </a:xfrm>
          <a:prstGeom prst="rect">
            <a:avLst/>
          </a:prstGeom>
          <a:noFill/>
        </p:spPr>
        <p:txBody>
          <a:bodyPr anchor="t" anchorCtr="0">
            <a:normAutofit/>
          </a:bodyPr>
          <a:lstStyle>
            <a:lvl1pPr algn="r">
              <a:defRPr sz="3600">
                <a:solidFill>
                  <a:schemeClr val="accent1"/>
                </a:solidFill>
              </a:defRPr>
            </a:lvl1pPr>
          </a:lstStyle>
          <a:p>
            <a:pPr lvl="0"/>
            <a:r>
              <a:rPr lang="zh-CN" altLang="en-US" dirty="0"/>
              <a:t>Agenda</a:t>
            </a:r>
            <a:endParaRPr lang="en-US" dirty="0"/>
          </a:p>
        </p:txBody>
      </p:sp>
      <p:sp>
        <p:nvSpPr>
          <p:cNvPr id="3" name="内容占位符 2"/>
          <p:cNvSpPr>
            <a:spLocks noGrp="1"/>
          </p:cNvSpPr>
          <p:nvPr>
            <p:ph sz="quarter" idx="1" hasCustomPrompt="1"/>
          </p:nvPr>
        </p:nvSpPr>
        <p:spPr>
          <a:xfrm>
            <a:off x="6615278" y="1500189"/>
            <a:ext cx="4903622" cy="4278311"/>
          </a:xfrm>
        </p:spPr>
        <p:txBody>
          <a:bodyPr numCol="1">
            <a:normAutofit/>
          </a:bodyPr>
          <a:lstStyle>
            <a:lvl1pPr marL="342900" indent="-342900">
              <a:lnSpc>
                <a:spcPct val="150000"/>
              </a:lnSpc>
              <a:buFont typeface="+mj-lt"/>
              <a:buAutoNum type="arabicPeriod"/>
              <a:defRPr sz="2000"/>
            </a:lvl1pPr>
            <a:lvl2pPr marL="800100" indent="-342900">
              <a:lnSpc>
                <a:spcPct val="150000"/>
              </a:lnSpc>
              <a:buFont typeface="+mj-ea"/>
              <a:buAutoNum type="circleNumDbPlain"/>
              <a:defRPr sz="1800"/>
            </a:lvl2pPr>
            <a:lvl3pPr marL="1257300" indent="-342900">
              <a:lnSpc>
                <a:spcPct val="150000"/>
              </a:lnSpc>
              <a:buFont typeface="+mj-lt"/>
              <a:buAutoNum type="alphaLcParenR"/>
              <a:defRPr sz="1600"/>
            </a:lvl3pPr>
            <a:lvl4pPr>
              <a:lnSpc>
                <a:spcPct val="150000"/>
              </a:lnSpc>
              <a:defRPr sz="1400"/>
            </a:lvl4pPr>
            <a:lvl5pPr>
              <a:lnSpc>
                <a:spcPct val="150000"/>
              </a:lnSpc>
              <a:defRPr sz="1400"/>
            </a:lvl5pPr>
          </a:lstStyle>
          <a:p>
            <a:pPr lvl="0"/>
            <a:r>
              <a:rPr lang="zh-CN" altLang="en-US" dirty="0"/>
              <a:t>Click to add text</a:t>
            </a:r>
            <a:endParaRPr lang="en-US" dirty="0"/>
          </a:p>
          <a:p>
            <a:pPr lvl="1"/>
            <a:r>
              <a:rPr lang="zh-CN" altLang="en-US" dirty="0"/>
              <a:t>Second level</a:t>
            </a:r>
            <a:endParaRPr lang="en-US" dirty="0"/>
          </a:p>
          <a:p>
            <a:pPr lvl="2"/>
            <a:r>
              <a:rPr lang="zh-CN" altLang="en-US" dirty="0"/>
              <a:t>Third level</a:t>
            </a:r>
            <a:endParaRPr lang="en-US" dirty="0"/>
          </a:p>
          <a:p>
            <a:pPr lvl="3"/>
            <a:r>
              <a:rPr lang="zh-CN" altLang="en-US" dirty="0"/>
              <a:t>Fourth level</a:t>
            </a:r>
            <a:endParaRPr lang="en-US" dirty="0"/>
          </a:p>
          <a:p>
            <a:pPr lvl="4"/>
            <a:r>
              <a:rPr lang="zh-CN" altLang="en-US" dirty="0"/>
              <a:t>Fifth level</a:t>
            </a:r>
            <a:endParaRPr lang="en-US" dirty="0"/>
          </a:p>
        </p:txBody>
      </p:sp>
      <p:sp>
        <p:nvSpPr>
          <p:cNvPr id="4" name="日期占位符 3"/>
          <p:cNvSpPr>
            <a:spLocks noGrp="1"/>
          </p:cNvSpPr>
          <p:nvPr>
            <p:ph type="dt" sz="half" idx="10"/>
          </p:nvPr>
        </p:nvSpPr>
        <p:spPr/>
        <p:txBody>
          <a:bodyPr/>
          <a:lstStyle>
            <a:lvl1pPr>
              <a:defRPr>
                <a:solidFill>
                  <a:srgbClr val="8E8E8E"/>
                </a:solidFill>
              </a:defRPr>
            </a:lvl1pPr>
          </a:lstStyle>
          <a:p>
            <a:endParaRPr lang="en-US" dirty="0"/>
          </a:p>
        </p:txBody>
      </p:sp>
      <p:sp>
        <p:nvSpPr>
          <p:cNvPr id="5" name="页脚占位符 4"/>
          <p:cNvSpPr>
            <a:spLocks noGrp="1"/>
          </p:cNvSpPr>
          <p:nvPr>
            <p:ph type="ftr" sz="quarter" idx="11"/>
          </p:nvPr>
        </p:nvSpPr>
        <p:spPr/>
        <p:txBody>
          <a:bodyPr/>
          <a:lstStyle>
            <a:lvl1pPr>
              <a:defRPr>
                <a:solidFill>
                  <a:schemeClr val="bg1"/>
                </a:solidFill>
              </a:defRPr>
            </a:lvl1pPr>
          </a:lstStyle>
          <a:p>
            <a:endParaRPr lang="en-US" dirty="0"/>
          </a:p>
        </p:txBody>
      </p:sp>
      <p:sp>
        <p:nvSpPr>
          <p:cNvPr id="6" name="灯片编号占位符 5"/>
          <p:cNvSpPr>
            <a:spLocks noGrp="1"/>
          </p:cNvSpPr>
          <p:nvPr>
            <p:ph type="sldNum" sz="quarter" idx="12"/>
          </p:nvPr>
        </p:nvSpPr>
        <p:spPr/>
        <p:txBody>
          <a:bodyPr/>
          <a:lstStyle>
            <a:lvl1pPr>
              <a:defRPr>
                <a:solidFill>
                  <a:srgbClr val="8E8E8E"/>
                </a:solidFill>
              </a:defRPr>
            </a:lvl1pPr>
          </a:lstStyle>
          <a:p>
            <a:fld id="{C8BB1146-E542-4D4E-B8E9-6919A11DDD48}" type="slidenum">
              <a:rPr lang="en-US" smtClean="0"/>
            </a:fld>
            <a:endParaRPr lang="en-US" dirty="0"/>
          </a:p>
        </p:txBody>
      </p:sp>
      <p:cxnSp>
        <p:nvCxnSpPr>
          <p:cNvPr id="10" name="直接连接符 9"/>
          <p:cNvCxnSpPr/>
          <p:nvPr/>
        </p:nvCxnSpPr>
        <p:spPr>
          <a:xfrm>
            <a:off x="6491219" y="1500188"/>
            <a:ext cx="0" cy="4278312"/>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13" name="任意多边形: 形状 12"/>
          <p:cNvSpPr>
            <a:spLocks noChangeAspect="1"/>
          </p:cNvSpPr>
          <p:nvPr/>
        </p:nvSpPr>
        <p:spPr bwMode="auto">
          <a:xfrm>
            <a:off x="5496656" y="4862833"/>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accent1">
              <a:alpha val="30000"/>
            </a:schemeClr>
          </a:solidFill>
          <a:ln>
            <a:noFill/>
          </a:ln>
        </p:spPr>
        <p:txBody>
          <a:bodyPr/>
          <a:lstStyle/>
          <a:p>
            <a:endParaRPr lang="zh-CN" altLang="en-US" dirty="0">
              <a:cs typeface="+mn-ea"/>
              <a:sym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showMasterSp="0" matchingName="Section Header">
  <p:cSld name="Section Header">
    <p:bg>
      <p:bgPr>
        <a:solidFill>
          <a:schemeClr val="accent1">
            <a:alpha val="10000"/>
          </a:schemeClr>
        </a:solidFill>
        <a:effectLst/>
      </p:bgPr>
    </p:bg>
    <p:spTree>
      <p:nvGrpSpPr>
        <p:cNvPr id="1" name=""/>
        <p:cNvGrpSpPr/>
        <p:nvPr/>
      </p:nvGrpSpPr>
      <p:grpSpPr>
        <a:xfrm>
          <a:off x="0" y="0"/>
          <a:ext cx="0" cy="0"/>
          <a:chOff x="0" y="0"/>
          <a:chExt cx="0" cy="0"/>
        </a:xfrm>
      </p:grpSpPr>
      <p:grpSp>
        <p:nvGrpSpPr>
          <p:cNvPr id="7" name="组合 6"/>
          <p:cNvGrpSpPr/>
          <p:nvPr/>
        </p:nvGrpSpPr>
        <p:grpSpPr>
          <a:xfrm flipH="1">
            <a:off x="-22225" y="0"/>
            <a:ext cx="12222884" cy="6858000"/>
            <a:chOff x="-3175" y="0"/>
            <a:chExt cx="12222884" cy="6858000"/>
          </a:xfrm>
        </p:grpSpPr>
        <p:sp>
          <p:nvSpPr>
            <p:cNvPr id="9" name="矩形 8"/>
            <p:cNvSpPr/>
            <p:nvPr/>
          </p:nvSpPr>
          <p:spPr bwMode="auto">
            <a:xfrm>
              <a:off x="0" y="0"/>
              <a:ext cx="12192000" cy="5874102"/>
            </a:xfrm>
            <a:prstGeom prst="rect">
              <a:avLst/>
            </a:prstGeom>
            <a:blipFill>
              <a:blip r:embed="rId2"/>
              <a:srcRect/>
              <a:stretch>
                <a:fillRect t="-8161" b="-8161"/>
              </a:stretch>
            </a:blip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solidFill>
                  <a:schemeClr val="lt1"/>
                </a:solidFill>
                <a:latin typeface="Arial" panose="020B0604020202090204" pitchFamily="34" charset="0"/>
                <a:ea typeface="微软雅黑" panose="020B0503020204020204" pitchFamily="34" charset="-122"/>
              </a:endParaRPr>
            </a:p>
          </p:txBody>
        </p:sp>
        <p:grpSp>
          <p:nvGrpSpPr>
            <p:cNvPr id="13" name="组合 12"/>
            <p:cNvGrpSpPr/>
            <p:nvPr/>
          </p:nvGrpSpPr>
          <p:grpSpPr>
            <a:xfrm>
              <a:off x="-3175" y="0"/>
              <a:ext cx="12222884" cy="6858000"/>
              <a:chOff x="-3175" y="0"/>
              <a:chExt cx="12222884" cy="6858000"/>
            </a:xfrm>
          </p:grpSpPr>
          <p:sp>
            <p:nvSpPr>
              <p:cNvPr id="15" name="矩形 14"/>
              <p:cNvSpPr/>
              <p:nvPr/>
            </p:nvSpPr>
            <p:spPr bwMode="auto">
              <a:xfrm>
                <a:off x="0" y="0"/>
                <a:ext cx="12192000" cy="5874102"/>
              </a:xfrm>
              <a:prstGeom prst="rect">
                <a:avLst/>
              </a:prstGeom>
              <a:solidFill>
                <a:schemeClr val="bg1">
                  <a:alpha val="70000"/>
                </a:schemeClr>
              </a:solidFill>
              <a:ln w="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endParaRPr lang="zh-CN" altLang="en-US">
                  <a:latin typeface="Arial" panose="020B0604020202090204" pitchFamily="34" charset="0"/>
                  <a:ea typeface="微软雅黑" panose="020B0503020204020204" pitchFamily="34" charset="-122"/>
                </a:endParaRPr>
              </a:p>
            </p:txBody>
          </p:sp>
          <p:grpSp>
            <p:nvGrpSpPr>
              <p:cNvPr id="16" name="组合 15"/>
              <p:cNvGrpSpPr/>
              <p:nvPr/>
            </p:nvGrpSpPr>
            <p:grpSpPr>
              <a:xfrm>
                <a:off x="-3175" y="2423330"/>
                <a:ext cx="12222884" cy="4434670"/>
                <a:chOff x="-3175" y="2423330"/>
                <a:chExt cx="12222884" cy="4434670"/>
              </a:xfrm>
            </p:grpSpPr>
            <p:sp>
              <p:nvSpPr>
                <p:cNvPr id="17" name="任意多边形: 形状 16"/>
                <p:cNvSpPr/>
                <p:nvPr/>
              </p:nvSpPr>
              <p:spPr bwMode="auto">
                <a:xfrm>
                  <a:off x="-3175" y="2423330"/>
                  <a:ext cx="12198350" cy="4168258"/>
                </a:xfrm>
                <a:custGeom>
                  <a:avLst/>
                  <a:gdLst>
                    <a:gd name="T0" fmla="*/ 3983 w 3983"/>
                    <a:gd name="T1" fmla="*/ 1525 h 1525"/>
                    <a:gd name="T2" fmla="*/ 0 w 3983"/>
                    <a:gd name="T3" fmla="*/ 1525 h 1525"/>
                    <a:gd name="T4" fmla="*/ 60 w 3983"/>
                    <a:gd name="T5" fmla="*/ 1522 h 1525"/>
                    <a:gd name="T6" fmla="*/ 2006 w 3983"/>
                    <a:gd name="T7" fmla="*/ 1229 h 1525"/>
                    <a:gd name="T8" fmla="*/ 3983 w 3983"/>
                    <a:gd name="T9" fmla="*/ 0 h 1525"/>
                    <a:gd name="T10" fmla="*/ 3983 w 3983"/>
                    <a:gd name="T11" fmla="*/ 1525 h 1525"/>
                  </a:gdLst>
                  <a:ahLst/>
                  <a:cxnLst>
                    <a:cxn ang="0">
                      <a:pos x="T0" y="T1"/>
                    </a:cxn>
                    <a:cxn ang="0">
                      <a:pos x="T2" y="T3"/>
                    </a:cxn>
                    <a:cxn ang="0">
                      <a:pos x="T4" y="T5"/>
                    </a:cxn>
                    <a:cxn ang="0">
                      <a:pos x="T6" y="T7"/>
                    </a:cxn>
                    <a:cxn ang="0">
                      <a:pos x="T8" y="T9"/>
                    </a:cxn>
                    <a:cxn ang="0">
                      <a:pos x="T10" y="T11"/>
                    </a:cxn>
                  </a:cxnLst>
                  <a:rect l="0" t="0" r="r" b="b"/>
                  <a:pathLst>
                    <a:path w="3983" h="1525">
                      <a:moveTo>
                        <a:pt x="3983" y="1525"/>
                      </a:moveTo>
                      <a:cubicBezTo>
                        <a:pt x="0" y="1525"/>
                        <a:pt x="0" y="1525"/>
                        <a:pt x="0" y="1525"/>
                      </a:cubicBezTo>
                      <a:cubicBezTo>
                        <a:pt x="60" y="1522"/>
                        <a:pt x="60" y="1522"/>
                        <a:pt x="60" y="1522"/>
                      </a:cubicBezTo>
                      <a:cubicBezTo>
                        <a:pt x="499" y="1487"/>
                        <a:pt x="1518" y="1373"/>
                        <a:pt x="2006" y="1229"/>
                      </a:cubicBezTo>
                      <a:cubicBezTo>
                        <a:pt x="3418" y="813"/>
                        <a:pt x="3983" y="0"/>
                        <a:pt x="3983" y="0"/>
                      </a:cubicBezTo>
                      <a:cubicBezTo>
                        <a:pt x="3983" y="1525"/>
                        <a:pt x="3983" y="1525"/>
                        <a:pt x="3983" y="1525"/>
                      </a:cubicBezTo>
                      <a:close/>
                    </a:path>
                  </a:pathLst>
                </a:custGeom>
                <a:gradFill>
                  <a:gsLst>
                    <a:gs pos="100000">
                      <a:schemeClr val="accent1">
                        <a:lumMod val="40000"/>
                        <a:lumOff val="60000"/>
                        <a:alpha val="80000"/>
                      </a:schemeClr>
                    </a:gs>
                    <a:gs pos="0">
                      <a:schemeClr val="accent1">
                        <a:lumMod val="40000"/>
                        <a:lumOff val="60000"/>
                        <a:alpha val="10000"/>
                      </a:schemeClr>
                    </a:gs>
                  </a:gsLst>
                  <a:lin ang="16200000" scaled="1"/>
                </a:gradFill>
                <a:ln>
                  <a:noFill/>
                </a:ln>
              </p:spPr>
              <p:txBody>
                <a:bodyPr vert="horz" wrap="square" lIns="91440" tIns="45720" rIns="91440" bIns="45720" numCol="1" anchor="t" anchorCtr="0" compatLnSpc="1"/>
                <a:lstStyle/>
                <a:p>
                  <a:endParaRPr lang="zh-CN" altLang="en-US"/>
                </a:p>
              </p:txBody>
            </p:sp>
            <p:sp>
              <p:nvSpPr>
                <p:cNvPr id="18" name="任意多边形: 形状 17"/>
                <p:cNvSpPr/>
                <p:nvPr/>
              </p:nvSpPr>
              <p:spPr>
                <a:xfrm>
                  <a:off x="0" y="3151233"/>
                  <a:ext cx="12219709" cy="3706767"/>
                </a:xfrm>
                <a:custGeom>
                  <a:avLst/>
                  <a:gdLst>
                    <a:gd name="connsiteX0" fmla="*/ 12192000 w 12192000"/>
                    <a:gd name="connsiteY0" fmla="*/ 0 h 3443531"/>
                    <a:gd name="connsiteX1" fmla="*/ 12192000 w 12192000"/>
                    <a:gd name="connsiteY1" fmla="*/ 369008 h 3443531"/>
                    <a:gd name="connsiteX2" fmla="*/ 12192000 w 12192000"/>
                    <a:gd name="connsiteY2" fmla="*/ 3074523 h 3443531"/>
                    <a:gd name="connsiteX3" fmla="*/ 12192000 w 12192000"/>
                    <a:gd name="connsiteY3" fmla="*/ 3443531 h 3443531"/>
                    <a:gd name="connsiteX4" fmla="*/ 0 w 12192000"/>
                    <a:gd name="connsiteY4" fmla="*/ 3443531 h 3443531"/>
                    <a:gd name="connsiteX5" fmla="*/ 0 w 12192000"/>
                    <a:gd name="connsiteY5" fmla="*/ 3074523 h 3443531"/>
                    <a:gd name="connsiteX6" fmla="*/ 0 w 12192000"/>
                    <a:gd name="connsiteY6" fmla="*/ 2591179 h 3443531"/>
                    <a:gd name="connsiteX7" fmla="*/ 0 w 12192000"/>
                    <a:gd name="connsiteY7" fmla="*/ 2222171 h 3443531"/>
                    <a:gd name="connsiteX8" fmla="*/ 231265 w 12192000"/>
                    <a:gd name="connsiteY8" fmla="*/ 2286646 h 3443531"/>
                    <a:gd name="connsiteX9" fmla="*/ 6444869 w 12192000"/>
                    <a:gd name="connsiteY9" fmla="*/ 2393013 h 3443531"/>
                    <a:gd name="connsiteX10" fmla="*/ 12159496 w 12192000"/>
                    <a:gd name="connsiteY10" fmla="*/ 40434 h 3443531"/>
                    <a:gd name="connsiteX0-1" fmla="*/ 12192000 w 12192000"/>
                    <a:gd name="connsiteY0-2" fmla="*/ 0 h 3720622"/>
                    <a:gd name="connsiteX1-3" fmla="*/ 12192000 w 12192000"/>
                    <a:gd name="connsiteY1-4" fmla="*/ 369008 h 3720622"/>
                    <a:gd name="connsiteX2-5" fmla="*/ 12192000 w 12192000"/>
                    <a:gd name="connsiteY2-6" fmla="*/ 3074523 h 3720622"/>
                    <a:gd name="connsiteX3-7" fmla="*/ 12192000 w 12192000"/>
                    <a:gd name="connsiteY3-8" fmla="*/ 3443531 h 3720622"/>
                    <a:gd name="connsiteX4-9" fmla="*/ 27709 w 12192000"/>
                    <a:gd name="connsiteY4-10" fmla="*/ 3720622 h 3720622"/>
                    <a:gd name="connsiteX5-11" fmla="*/ 0 w 12192000"/>
                    <a:gd name="connsiteY5-12" fmla="*/ 3074523 h 3720622"/>
                    <a:gd name="connsiteX6-13" fmla="*/ 0 w 12192000"/>
                    <a:gd name="connsiteY6-14" fmla="*/ 2591179 h 3720622"/>
                    <a:gd name="connsiteX7-15" fmla="*/ 0 w 12192000"/>
                    <a:gd name="connsiteY7-16" fmla="*/ 2222171 h 3720622"/>
                    <a:gd name="connsiteX8-17" fmla="*/ 231265 w 12192000"/>
                    <a:gd name="connsiteY8-18" fmla="*/ 2286646 h 3720622"/>
                    <a:gd name="connsiteX9-19" fmla="*/ 6444869 w 12192000"/>
                    <a:gd name="connsiteY9-20" fmla="*/ 2393013 h 3720622"/>
                    <a:gd name="connsiteX10-21" fmla="*/ 12159496 w 12192000"/>
                    <a:gd name="connsiteY10-22" fmla="*/ 40434 h 3720622"/>
                    <a:gd name="connsiteX11" fmla="*/ 12192000 w 12192000"/>
                    <a:gd name="connsiteY11" fmla="*/ 0 h 3720622"/>
                    <a:gd name="connsiteX0-23" fmla="*/ 12192000 w 12219709"/>
                    <a:gd name="connsiteY0-24" fmla="*/ 0 h 3720622"/>
                    <a:gd name="connsiteX1-25" fmla="*/ 12192000 w 12219709"/>
                    <a:gd name="connsiteY1-26" fmla="*/ 369008 h 3720622"/>
                    <a:gd name="connsiteX2-27" fmla="*/ 12192000 w 12219709"/>
                    <a:gd name="connsiteY2-28" fmla="*/ 3074523 h 3720622"/>
                    <a:gd name="connsiteX3-29" fmla="*/ 12219709 w 12219709"/>
                    <a:gd name="connsiteY3-30" fmla="*/ 3706767 h 3720622"/>
                    <a:gd name="connsiteX4-31" fmla="*/ 27709 w 12219709"/>
                    <a:gd name="connsiteY4-32" fmla="*/ 3720622 h 3720622"/>
                    <a:gd name="connsiteX5-33" fmla="*/ 0 w 12219709"/>
                    <a:gd name="connsiteY5-34" fmla="*/ 3074523 h 3720622"/>
                    <a:gd name="connsiteX6-35" fmla="*/ 0 w 12219709"/>
                    <a:gd name="connsiteY6-36" fmla="*/ 2591179 h 3720622"/>
                    <a:gd name="connsiteX7-37" fmla="*/ 0 w 12219709"/>
                    <a:gd name="connsiteY7-38" fmla="*/ 2222171 h 3720622"/>
                    <a:gd name="connsiteX8-39" fmla="*/ 231265 w 12219709"/>
                    <a:gd name="connsiteY8-40" fmla="*/ 2286646 h 3720622"/>
                    <a:gd name="connsiteX9-41" fmla="*/ 6444869 w 12219709"/>
                    <a:gd name="connsiteY9-42" fmla="*/ 2393013 h 3720622"/>
                    <a:gd name="connsiteX10-43" fmla="*/ 12159496 w 12219709"/>
                    <a:gd name="connsiteY10-44" fmla="*/ 40434 h 3720622"/>
                    <a:gd name="connsiteX11-45" fmla="*/ 12192000 w 12219709"/>
                    <a:gd name="connsiteY11-46" fmla="*/ 0 h 3720622"/>
                    <a:gd name="connsiteX0-47" fmla="*/ 12192000 w 12219709"/>
                    <a:gd name="connsiteY0-48" fmla="*/ 0 h 3706767"/>
                    <a:gd name="connsiteX1-49" fmla="*/ 12192000 w 12219709"/>
                    <a:gd name="connsiteY1-50" fmla="*/ 369008 h 3706767"/>
                    <a:gd name="connsiteX2-51" fmla="*/ 12192000 w 12219709"/>
                    <a:gd name="connsiteY2-52" fmla="*/ 3074523 h 3706767"/>
                    <a:gd name="connsiteX3-53" fmla="*/ 12219709 w 12219709"/>
                    <a:gd name="connsiteY3-54" fmla="*/ 3706767 h 3706767"/>
                    <a:gd name="connsiteX4-55" fmla="*/ 8659 w 12219709"/>
                    <a:gd name="connsiteY4-56" fmla="*/ 3701572 h 3706767"/>
                    <a:gd name="connsiteX5-57" fmla="*/ 0 w 12219709"/>
                    <a:gd name="connsiteY5-58" fmla="*/ 3074523 h 3706767"/>
                    <a:gd name="connsiteX6-59" fmla="*/ 0 w 12219709"/>
                    <a:gd name="connsiteY6-60" fmla="*/ 2591179 h 3706767"/>
                    <a:gd name="connsiteX7-61" fmla="*/ 0 w 12219709"/>
                    <a:gd name="connsiteY7-62" fmla="*/ 2222171 h 3706767"/>
                    <a:gd name="connsiteX8-63" fmla="*/ 231265 w 12219709"/>
                    <a:gd name="connsiteY8-64" fmla="*/ 2286646 h 3706767"/>
                    <a:gd name="connsiteX9-65" fmla="*/ 6444869 w 12219709"/>
                    <a:gd name="connsiteY9-66" fmla="*/ 2393013 h 3706767"/>
                    <a:gd name="connsiteX10-67" fmla="*/ 12159496 w 12219709"/>
                    <a:gd name="connsiteY10-68" fmla="*/ 40434 h 3706767"/>
                    <a:gd name="connsiteX11-69" fmla="*/ 12192000 w 12219709"/>
                    <a:gd name="connsiteY11-70" fmla="*/ 0 h 370676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45" y="connsiteY11-46"/>
                    </a:cxn>
                  </a:cxnLst>
                  <a:rect l="l" t="t" r="r" b="b"/>
                  <a:pathLst>
                    <a:path w="12219709" h="3706767">
                      <a:moveTo>
                        <a:pt x="12192000" y="0"/>
                      </a:moveTo>
                      <a:lnTo>
                        <a:pt x="12192000" y="369008"/>
                      </a:lnTo>
                      <a:lnTo>
                        <a:pt x="12192000" y="3074523"/>
                      </a:lnTo>
                      <a:lnTo>
                        <a:pt x="12219709" y="3706767"/>
                      </a:lnTo>
                      <a:lnTo>
                        <a:pt x="8659" y="3701572"/>
                      </a:lnTo>
                      <a:lnTo>
                        <a:pt x="0" y="3074523"/>
                      </a:lnTo>
                      <a:lnTo>
                        <a:pt x="0" y="2591179"/>
                      </a:lnTo>
                      <a:lnTo>
                        <a:pt x="0" y="2222171"/>
                      </a:lnTo>
                      <a:lnTo>
                        <a:pt x="231265" y="2286646"/>
                      </a:lnTo>
                      <a:cubicBezTo>
                        <a:pt x="1819796" y="2701271"/>
                        <a:pt x="4090316" y="2770487"/>
                        <a:pt x="6444869" y="2393013"/>
                      </a:cubicBezTo>
                      <a:cubicBezTo>
                        <a:pt x="9171194" y="1955937"/>
                        <a:pt x="11300405" y="1033761"/>
                        <a:pt x="12159496" y="40434"/>
                      </a:cubicBezTo>
                      <a:lnTo>
                        <a:pt x="12192000" y="0"/>
                      </a:lnTo>
                      <a:close/>
                    </a:path>
                  </a:pathLst>
                </a:custGeom>
                <a:gradFill>
                  <a:gsLst>
                    <a:gs pos="100000">
                      <a:schemeClr val="accent1"/>
                    </a:gs>
                    <a:gs pos="0">
                      <a:schemeClr val="accent1">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5" name="标题 4"/>
          <p:cNvSpPr>
            <a:spLocks noGrp="1"/>
          </p:cNvSpPr>
          <p:nvPr>
            <p:ph type="title" hasCustomPrompt="1"/>
          </p:nvPr>
        </p:nvSpPr>
        <p:spPr>
          <a:xfrm>
            <a:off x="2667000" y="1542176"/>
            <a:ext cx="8864598" cy="1516635"/>
          </a:xfrm>
          <a:prstGeom prst="rect">
            <a:avLst/>
          </a:prstGeom>
        </p:spPr>
        <p:txBody>
          <a:bodyPr>
            <a:normAutofit/>
          </a:bodyPr>
          <a:lstStyle>
            <a:lvl1pPr algn="r">
              <a:lnSpc>
                <a:spcPct val="100000"/>
              </a:lnSpc>
              <a:defRPr sz="4800">
                <a:solidFill>
                  <a:schemeClr val="tx1"/>
                </a:solidFill>
              </a:defRPr>
            </a:lvl1pPr>
          </a:lstStyle>
          <a:p>
            <a:pPr lvl="0"/>
            <a:r>
              <a:rPr lang="zh-CN" altLang="en-US" dirty="0"/>
              <a:t>Click to add title</a:t>
            </a:r>
            <a:endParaRPr lang="en-US" dirty="0"/>
          </a:p>
        </p:txBody>
      </p:sp>
      <p:sp>
        <p:nvSpPr>
          <p:cNvPr id="25" name="文本占位符 24"/>
          <p:cNvSpPr>
            <a:spLocks noGrp="1"/>
          </p:cNvSpPr>
          <p:nvPr>
            <p:ph type="body" sz="quarter" idx="1" hasCustomPrompt="1"/>
          </p:nvPr>
        </p:nvSpPr>
        <p:spPr>
          <a:xfrm>
            <a:off x="2667000" y="3223938"/>
            <a:ext cx="8864598" cy="843237"/>
          </a:xfrm>
          <a:prstGeom prst="rect">
            <a:avLst/>
          </a:prstGeom>
        </p:spPr>
        <p:txBody>
          <a:bodyPr anchor="t">
            <a:normAutofit/>
          </a:bodyPr>
          <a:lstStyle>
            <a:lvl1pPr marL="0" indent="0" algn="r">
              <a:lnSpc>
                <a:spcPct val="120000"/>
              </a:lnSpc>
              <a:buFont typeface="+mj-lt"/>
              <a:buNone/>
              <a:defRPr sz="2000" b="0">
                <a:solidFill>
                  <a:schemeClr val="tx1"/>
                </a:solidFill>
                <a:latin typeface="+mn-lt"/>
              </a:defRPr>
            </a:lvl1pPr>
          </a:lstStyle>
          <a:p>
            <a:pPr lvl="0"/>
            <a:r>
              <a:rPr lang="zh-CN" altLang="en-US" dirty="0"/>
              <a:t>Click to add text</a:t>
            </a:r>
            <a:endParaRPr lang="en-US" dirty="0"/>
          </a:p>
        </p:txBody>
      </p:sp>
      <p:sp>
        <p:nvSpPr>
          <p:cNvPr id="4" name="日期占位符 3"/>
          <p:cNvSpPr>
            <a:spLocks noGrp="1"/>
          </p:cNvSpPr>
          <p:nvPr>
            <p:ph type="dt" sz="half" idx="10"/>
          </p:nvPr>
        </p:nvSpPr>
        <p:spPr/>
        <p:txBody>
          <a:bodyPr/>
          <a:lstStyle>
            <a:lvl1pPr>
              <a:defRPr>
                <a:solidFill>
                  <a:schemeClr val="bg1"/>
                </a:solidFill>
              </a:defRPr>
            </a:lvl1pPr>
          </a:lstStyle>
          <a:p>
            <a:fld id="{2A27A813-B2FD-42E1-9222-83B574E99074}" type="datetime1">
              <a:rPr lang="en-US" altLang="zh-CN" smtClean="0"/>
            </a:fld>
            <a:endParaRPr lang="en-US"/>
          </a:p>
        </p:txBody>
      </p:sp>
      <p:sp>
        <p:nvSpPr>
          <p:cNvPr id="6" name="页脚占位符 5"/>
          <p:cNvSpPr>
            <a:spLocks noGrp="1"/>
          </p:cNvSpPr>
          <p:nvPr>
            <p:ph type="ftr" sz="quarter" idx="11"/>
          </p:nvPr>
        </p:nvSpPr>
        <p:spPr/>
        <p:txBody>
          <a:bodyPr/>
          <a:lstStyle>
            <a:lvl1pPr>
              <a:defRPr>
                <a:solidFill>
                  <a:schemeClr val="bg1"/>
                </a:solidFill>
              </a:defRPr>
            </a:lvl1pPr>
          </a:lstStyle>
          <a:p>
            <a:r>
              <a:rPr lang="en-US" altLang="zh-CN"/>
              <a:t>iSlide</a:t>
            </a:r>
            <a:endParaRPr lang="en-US"/>
          </a:p>
        </p:txBody>
      </p:sp>
      <p:sp>
        <p:nvSpPr>
          <p:cNvPr id="8" name="灯片编号占位符 7"/>
          <p:cNvSpPr>
            <a:spLocks noGrp="1"/>
          </p:cNvSpPr>
          <p:nvPr>
            <p:ph type="sldNum" sz="quarter" idx="12"/>
          </p:nvPr>
        </p:nvSpPr>
        <p:spPr/>
        <p:txBody>
          <a:bodyPr/>
          <a:lstStyle>
            <a:lvl1pPr>
              <a:defRPr>
                <a:solidFill>
                  <a:schemeClr val="bg1"/>
                </a:solidFill>
              </a:defRPr>
            </a:lvl1pPr>
          </a:lstStyle>
          <a:p>
            <a:fld id="{7F65B630-C7FF-41C0-9923-C5E5E29EED81}" type="slidenum">
              <a:rPr lang="en-US" altLang="zh-CN" smtClean="0"/>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ctr">
              <a:defRPr>
                <a:solidFill>
                  <a:schemeClr val="tx1"/>
                </a:solidFill>
              </a:defRPr>
            </a:lvl1pPr>
          </a:lstStyle>
          <a:p>
            <a:pPr lvl="0"/>
            <a:r>
              <a:rPr lang="en-US"/>
              <a:t>Click to add title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8BB1146-E542-4D4E-B8E9-6919A11DDD48}"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showMasterSp="0">
  <p:cSld name="Blank">
    <p:bg>
      <p:bgPr>
        <a:gradFill>
          <a:gsLst>
            <a:gs pos="0">
              <a:schemeClr val="accent1">
                <a:lumMod val="20000"/>
                <a:lumOff val="80000"/>
              </a:schemeClr>
            </a:gs>
            <a:gs pos="80000">
              <a:schemeClr val="bg1"/>
            </a:gs>
          </a:gsLst>
          <a:lin ang="5400000" scaled="0"/>
        </a:gra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8BB1146-E542-4D4E-B8E9-6919A11DDD48}"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showMasterSp="0" userDrawn="1" matchingName="Closing">
  <p:cSld name="Closing">
    <p:bg>
      <p:bgRef idx="1001">
        <a:schemeClr val="bg1"/>
      </p:bgRef>
    </p:bg>
    <p:spTree>
      <p:nvGrpSpPr>
        <p:cNvPr id="1" name=""/>
        <p:cNvGrpSpPr/>
        <p:nvPr/>
      </p:nvGrpSpPr>
      <p:grpSpPr>
        <a:xfrm>
          <a:off x="0" y="0"/>
          <a:ext cx="0" cy="0"/>
          <a:chOff x="0" y="0"/>
          <a:chExt cx="0" cy="0"/>
        </a:xfrm>
      </p:grpSpPr>
      <p:grpSp>
        <p:nvGrpSpPr>
          <p:cNvPr id="2" name="组合 1"/>
          <p:cNvGrpSpPr/>
          <p:nvPr userDrawn="1"/>
        </p:nvGrpSpPr>
        <p:grpSpPr>
          <a:xfrm>
            <a:off x="-3175" y="0"/>
            <a:ext cx="12198350" cy="6858000"/>
            <a:chOff x="-3175" y="0"/>
            <a:chExt cx="12198350" cy="6858000"/>
          </a:xfrm>
        </p:grpSpPr>
        <p:sp>
          <p:nvSpPr>
            <p:cNvPr id="11" name="矩形 10"/>
            <p:cNvSpPr/>
            <p:nvPr/>
          </p:nvSpPr>
          <p:spPr bwMode="auto">
            <a:xfrm>
              <a:off x="0" y="0"/>
              <a:ext cx="12192000" cy="6235700"/>
            </a:xfrm>
            <a:prstGeom prst="rect">
              <a:avLst/>
            </a:prstGeom>
            <a:blipFill>
              <a:blip r:embed="rId2"/>
              <a:srcRect/>
              <a:stretch>
                <a:fillRect l="-703" t="-7137" r="-183" b="-3412"/>
              </a:stretch>
            </a:blipFill>
            <a:ln w="38100">
              <a:noFill/>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noAutofit/>
            </a:bodyPr>
            <a:lstStyle/>
            <a:p>
              <a:pPr lvl="0" algn="ctr"/>
              <a:endParaRPr lang="zh-CN" altLang="en-US"/>
            </a:p>
          </p:txBody>
        </p:sp>
        <p:sp>
          <p:nvSpPr>
            <p:cNvPr id="12" name="任意多边形: 形状 11"/>
            <p:cNvSpPr/>
            <p:nvPr/>
          </p:nvSpPr>
          <p:spPr>
            <a:xfrm>
              <a:off x="1" y="3213702"/>
              <a:ext cx="9067799" cy="2107361"/>
            </a:xfrm>
            <a:custGeom>
              <a:avLst/>
              <a:gdLst>
                <a:gd name="connsiteX0" fmla="*/ 0 w 9067799"/>
                <a:gd name="connsiteY0" fmla="*/ 0 h 2107361"/>
                <a:gd name="connsiteX1" fmla="*/ 94861 w 9067799"/>
                <a:gd name="connsiteY1" fmla="*/ 45052 h 2107361"/>
                <a:gd name="connsiteX2" fmla="*/ 6492515 w 9067799"/>
                <a:gd name="connsiteY2" fmla="*/ 892132 h 2107361"/>
                <a:gd name="connsiteX3" fmla="*/ 8530421 w 9067799"/>
                <a:gd name="connsiteY3" fmla="*/ 549785 h 2107361"/>
                <a:gd name="connsiteX4" fmla="*/ 9067799 w 9067799"/>
                <a:gd name="connsiteY4" fmla="*/ 431408 h 2107361"/>
                <a:gd name="connsiteX5" fmla="*/ 9067799 w 9067799"/>
                <a:gd name="connsiteY5" fmla="*/ 811180 h 2107361"/>
                <a:gd name="connsiteX6" fmla="*/ 8769720 w 9067799"/>
                <a:gd name="connsiteY6" fmla="*/ 920268 h 2107361"/>
                <a:gd name="connsiteX7" fmla="*/ 5813115 w 9067799"/>
                <a:gd name="connsiteY7" fmla="*/ 2002305 h 2107361"/>
                <a:gd name="connsiteX8" fmla="*/ 5526053 w 9067799"/>
                <a:gd name="connsiteY8" fmla="*/ 2107361 h 2107361"/>
                <a:gd name="connsiteX9" fmla="*/ 489751 w 9067799"/>
                <a:gd name="connsiteY9" fmla="*/ 2107361 h 2107361"/>
                <a:gd name="connsiteX10" fmla="*/ 461179 w 9067799"/>
                <a:gd name="connsiteY10" fmla="*/ 2029291 h 2107361"/>
                <a:gd name="connsiteX11" fmla="*/ 18383 w 9067799"/>
                <a:gd name="connsiteY11" fmla="*/ 819375 h 2107361"/>
                <a:gd name="connsiteX12" fmla="*/ 0 w 9067799"/>
                <a:gd name="connsiteY12" fmla="*/ 769143 h 2107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067799" h="2107361">
                  <a:moveTo>
                    <a:pt x="0" y="0"/>
                  </a:moveTo>
                  <a:lnTo>
                    <a:pt x="94861" y="45052"/>
                  </a:lnTo>
                  <a:cubicBezTo>
                    <a:pt x="975354" y="445093"/>
                    <a:pt x="3153693" y="1205950"/>
                    <a:pt x="6492515" y="892132"/>
                  </a:cubicBezTo>
                  <a:cubicBezTo>
                    <a:pt x="7033493" y="841497"/>
                    <a:pt x="7759743" y="712266"/>
                    <a:pt x="8530421" y="549785"/>
                  </a:cubicBezTo>
                  <a:lnTo>
                    <a:pt x="9067799" y="431408"/>
                  </a:lnTo>
                  <a:lnTo>
                    <a:pt x="9067799" y="811180"/>
                  </a:lnTo>
                  <a:lnTo>
                    <a:pt x="8769720" y="920268"/>
                  </a:lnTo>
                  <a:cubicBezTo>
                    <a:pt x="7967152" y="1213986"/>
                    <a:pt x="6993739" y="1570229"/>
                    <a:pt x="5813115" y="2002305"/>
                  </a:cubicBezTo>
                  <a:lnTo>
                    <a:pt x="5526053" y="2107361"/>
                  </a:lnTo>
                  <a:lnTo>
                    <a:pt x="489751" y="2107361"/>
                  </a:lnTo>
                  <a:lnTo>
                    <a:pt x="461179" y="2029291"/>
                  </a:lnTo>
                  <a:cubicBezTo>
                    <a:pt x="339062" y="1695613"/>
                    <a:pt x="193025" y="1296575"/>
                    <a:pt x="18383" y="819375"/>
                  </a:cubicBezTo>
                  <a:lnTo>
                    <a:pt x="0" y="769143"/>
                  </a:lnTo>
                  <a:close/>
                </a:path>
              </a:pathLst>
            </a:custGeom>
            <a:gradFill flip="none" rotWithShape="1">
              <a:gsLst>
                <a:gs pos="100000">
                  <a:schemeClr val="accent1">
                    <a:lumMod val="40000"/>
                    <a:lumOff val="60000"/>
                    <a:alpha val="80000"/>
                  </a:schemeClr>
                </a:gs>
                <a:gs pos="0">
                  <a:schemeClr val="accent1">
                    <a:lumMod val="40000"/>
                    <a:lumOff val="60000"/>
                    <a:alpha val="10000"/>
                  </a:schemeClr>
                </a:gs>
              </a:gsLst>
              <a:lin ang="16200000" scaled="1"/>
              <a:tileRect/>
            </a:gradFill>
            <a:ln>
              <a:noFill/>
            </a:ln>
          </p:spPr>
          <p:txBody>
            <a:bodyPr vert="horz" wrap="square" lIns="91440" tIns="45720" rIns="91440" bIns="45720" numCol="1" anchor="t" anchorCtr="0" compatLnSpc="1"/>
            <a:lstStyle/>
            <a:p>
              <a:pPr lvl="0"/>
              <a:endParaRPr lang="zh-CN" altLang="en-US"/>
            </a:p>
          </p:txBody>
        </p:sp>
        <p:sp>
          <p:nvSpPr>
            <p:cNvPr id="13" name="任意多边形: 形状 12"/>
            <p:cNvSpPr/>
            <p:nvPr/>
          </p:nvSpPr>
          <p:spPr bwMode="auto">
            <a:xfrm>
              <a:off x="-3175" y="809034"/>
              <a:ext cx="12198350" cy="4168258"/>
            </a:xfrm>
            <a:custGeom>
              <a:avLst/>
              <a:gdLst>
                <a:gd name="T0" fmla="*/ 3983 w 3983"/>
                <a:gd name="T1" fmla="*/ 1525 h 1525"/>
                <a:gd name="T2" fmla="*/ 0 w 3983"/>
                <a:gd name="T3" fmla="*/ 1525 h 1525"/>
                <a:gd name="T4" fmla="*/ 60 w 3983"/>
                <a:gd name="T5" fmla="*/ 1522 h 1525"/>
                <a:gd name="T6" fmla="*/ 2006 w 3983"/>
                <a:gd name="T7" fmla="*/ 1229 h 1525"/>
                <a:gd name="T8" fmla="*/ 3983 w 3983"/>
                <a:gd name="T9" fmla="*/ 0 h 1525"/>
                <a:gd name="T10" fmla="*/ 3983 w 3983"/>
                <a:gd name="T11" fmla="*/ 1525 h 1525"/>
              </a:gdLst>
              <a:ahLst/>
              <a:cxnLst>
                <a:cxn ang="0">
                  <a:pos x="T0" y="T1"/>
                </a:cxn>
                <a:cxn ang="0">
                  <a:pos x="T2" y="T3"/>
                </a:cxn>
                <a:cxn ang="0">
                  <a:pos x="T4" y="T5"/>
                </a:cxn>
                <a:cxn ang="0">
                  <a:pos x="T6" y="T7"/>
                </a:cxn>
                <a:cxn ang="0">
                  <a:pos x="T8" y="T9"/>
                </a:cxn>
                <a:cxn ang="0">
                  <a:pos x="T10" y="T11"/>
                </a:cxn>
              </a:cxnLst>
              <a:rect l="0" t="0" r="r" b="b"/>
              <a:pathLst>
                <a:path w="3983" h="1525">
                  <a:moveTo>
                    <a:pt x="3983" y="1525"/>
                  </a:moveTo>
                  <a:cubicBezTo>
                    <a:pt x="0" y="1525"/>
                    <a:pt x="0" y="1525"/>
                    <a:pt x="0" y="1525"/>
                  </a:cubicBezTo>
                  <a:cubicBezTo>
                    <a:pt x="60" y="1522"/>
                    <a:pt x="60" y="1522"/>
                    <a:pt x="60" y="1522"/>
                  </a:cubicBezTo>
                  <a:cubicBezTo>
                    <a:pt x="499" y="1487"/>
                    <a:pt x="1518" y="1373"/>
                    <a:pt x="2006" y="1229"/>
                  </a:cubicBezTo>
                  <a:cubicBezTo>
                    <a:pt x="3418" y="813"/>
                    <a:pt x="3983" y="0"/>
                    <a:pt x="3983" y="0"/>
                  </a:cubicBezTo>
                  <a:cubicBezTo>
                    <a:pt x="3983" y="1525"/>
                    <a:pt x="3983" y="1525"/>
                    <a:pt x="3983" y="1525"/>
                  </a:cubicBezTo>
                  <a:close/>
                </a:path>
              </a:pathLst>
            </a:custGeom>
            <a:gradFill flip="none" rotWithShape="1">
              <a:gsLst>
                <a:gs pos="100000">
                  <a:schemeClr val="accent1">
                    <a:lumMod val="40000"/>
                    <a:lumOff val="60000"/>
                    <a:alpha val="80000"/>
                  </a:schemeClr>
                </a:gs>
                <a:gs pos="0">
                  <a:schemeClr val="accent1">
                    <a:lumMod val="40000"/>
                    <a:lumOff val="60000"/>
                    <a:alpha val="10000"/>
                  </a:schemeClr>
                </a:gs>
              </a:gsLst>
              <a:lin ang="16200000" scaled="1"/>
              <a:tileRect/>
            </a:gradFill>
            <a:ln>
              <a:noFill/>
            </a:ln>
          </p:spPr>
          <p:txBody>
            <a:bodyPr vert="horz" wrap="square" lIns="91440" tIns="45720" rIns="91440" bIns="45720" numCol="1" anchor="t" anchorCtr="0" compatLnSpc="1"/>
            <a:lstStyle/>
            <a:p>
              <a:endParaRPr lang="zh-CN" altLang="en-US"/>
            </a:p>
          </p:txBody>
        </p:sp>
        <p:sp>
          <p:nvSpPr>
            <p:cNvPr id="14" name="任意多边形: 形状 13"/>
            <p:cNvSpPr/>
            <p:nvPr/>
          </p:nvSpPr>
          <p:spPr>
            <a:xfrm>
              <a:off x="0" y="1536938"/>
              <a:ext cx="12192000" cy="5321062"/>
            </a:xfrm>
            <a:custGeom>
              <a:avLst/>
              <a:gdLst>
                <a:gd name="connsiteX0" fmla="*/ 12192000 w 12192000"/>
                <a:gd name="connsiteY0" fmla="*/ 0 h 5321062"/>
                <a:gd name="connsiteX1" fmla="*/ 12192000 w 12192000"/>
                <a:gd name="connsiteY1" fmla="*/ 369008 h 5321062"/>
                <a:gd name="connsiteX2" fmla="*/ 12192000 w 12192000"/>
                <a:gd name="connsiteY2" fmla="*/ 3074523 h 5321062"/>
                <a:gd name="connsiteX3" fmla="*/ 12192000 w 12192000"/>
                <a:gd name="connsiteY3" fmla="*/ 5321062 h 5321062"/>
                <a:gd name="connsiteX4" fmla="*/ 0 w 12192000"/>
                <a:gd name="connsiteY4" fmla="*/ 5321062 h 5321062"/>
                <a:gd name="connsiteX5" fmla="*/ 0 w 12192000"/>
                <a:gd name="connsiteY5" fmla="*/ 3074523 h 5321062"/>
                <a:gd name="connsiteX6" fmla="*/ 0 w 12192000"/>
                <a:gd name="connsiteY6" fmla="*/ 2591179 h 5321062"/>
                <a:gd name="connsiteX7" fmla="*/ 0 w 12192000"/>
                <a:gd name="connsiteY7" fmla="*/ 2222171 h 5321062"/>
                <a:gd name="connsiteX8" fmla="*/ 231265 w 12192000"/>
                <a:gd name="connsiteY8" fmla="*/ 2286646 h 5321062"/>
                <a:gd name="connsiteX9" fmla="*/ 6444869 w 12192000"/>
                <a:gd name="connsiteY9" fmla="*/ 2393013 h 5321062"/>
                <a:gd name="connsiteX10" fmla="*/ 12159496 w 12192000"/>
                <a:gd name="connsiteY10" fmla="*/ 40434 h 5321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5321062">
                  <a:moveTo>
                    <a:pt x="12192000" y="0"/>
                  </a:moveTo>
                  <a:lnTo>
                    <a:pt x="12192000" y="369008"/>
                  </a:lnTo>
                  <a:lnTo>
                    <a:pt x="12192000" y="3074523"/>
                  </a:lnTo>
                  <a:lnTo>
                    <a:pt x="12192000" y="5321062"/>
                  </a:lnTo>
                  <a:lnTo>
                    <a:pt x="0" y="5321062"/>
                  </a:lnTo>
                  <a:lnTo>
                    <a:pt x="0" y="3074523"/>
                  </a:lnTo>
                  <a:lnTo>
                    <a:pt x="0" y="2591179"/>
                  </a:lnTo>
                  <a:lnTo>
                    <a:pt x="0" y="2222171"/>
                  </a:lnTo>
                  <a:lnTo>
                    <a:pt x="231265" y="2286646"/>
                  </a:lnTo>
                  <a:cubicBezTo>
                    <a:pt x="1819796" y="2701271"/>
                    <a:pt x="4090316" y="2770487"/>
                    <a:pt x="6444869" y="2393013"/>
                  </a:cubicBezTo>
                  <a:cubicBezTo>
                    <a:pt x="9171194" y="1955937"/>
                    <a:pt x="11300405" y="1033761"/>
                    <a:pt x="12159496" y="40434"/>
                  </a:cubicBezTo>
                  <a:close/>
                </a:path>
              </a:pathLst>
            </a:custGeom>
            <a:gradFill>
              <a:gsLst>
                <a:gs pos="100000">
                  <a:schemeClr val="accent1"/>
                </a:gs>
                <a:gs pos="0">
                  <a:schemeClr val="accent1">
                    <a:lumMod val="7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5" name="196e2487-486f-47b6-a138-da4161b4e8f5"/>
          <p:cNvSpPr>
            <a:spLocks noGrp="1"/>
          </p:cNvSpPr>
          <p:nvPr>
            <p:ph type="ctrTitle" hasCustomPrompt="1"/>
          </p:nvPr>
        </p:nvSpPr>
        <p:spPr>
          <a:xfrm>
            <a:off x="1455821" y="4467492"/>
            <a:ext cx="10063079" cy="1403919"/>
          </a:xfrm>
          <a:prstGeom prst="rect">
            <a:avLst/>
          </a:prstGeom>
        </p:spPr>
        <p:txBody>
          <a:bodyPr wrap="square" anchor="b">
            <a:normAutofit/>
          </a:bodyPr>
          <a:lstStyle>
            <a:lvl1pPr algn="r">
              <a:lnSpc>
                <a:spcPct val="100000"/>
              </a:lnSpc>
              <a:defRPr sz="6600">
                <a:ln w="19050">
                  <a:noFill/>
                </a:ln>
                <a:solidFill>
                  <a:schemeClr val="tx1"/>
                </a:solidFill>
              </a:defRPr>
            </a:lvl1pPr>
          </a:lstStyle>
          <a:p>
            <a:pPr lvl="0"/>
            <a:r>
              <a:rPr lang="zh-CN" altLang="en-US" dirty="0"/>
              <a:t>Click to add title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lumMod val="20000"/>
                <a:lumOff val="80000"/>
              </a:schemeClr>
            </a:gs>
            <a:gs pos="51000">
              <a:schemeClr val="bg1"/>
            </a:gs>
          </a:gsLst>
          <a:lin ang="5400000" scaled="0"/>
        </a:gradFill>
        <a:effectLst/>
      </p:bgPr>
    </p:bg>
    <p:spTree>
      <p:nvGrpSpPr>
        <p:cNvPr id="1" name=""/>
        <p:cNvGrpSpPr/>
        <p:nvPr/>
      </p:nvGrpSpPr>
      <p:grpSpPr>
        <a:xfrm>
          <a:off x="0" y="0"/>
          <a:ext cx="0" cy="0"/>
          <a:chOff x="0" y="0"/>
          <a:chExt cx="0" cy="0"/>
        </a:xfrm>
      </p:grpSpPr>
      <p:grpSp>
        <p:nvGrpSpPr>
          <p:cNvPr id="14" name="组合 13"/>
          <p:cNvGrpSpPr/>
          <p:nvPr userDrawn="1"/>
        </p:nvGrpSpPr>
        <p:grpSpPr>
          <a:xfrm>
            <a:off x="0" y="5573486"/>
            <a:ext cx="12192000" cy="1284514"/>
            <a:chOff x="0" y="5573486"/>
            <a:chExt cx="12192000" cy="1284514"/>
          </a:xfrm>
        </p:grpSpPr>
        <p:sp>
          <p:nvSpPr>
            <p:cNvPr id="13" name="任意多边形: 形状 12"/>
            <p:cNvSpPr/>
            <p:nvPr/>
          </p:nvSpPr>
          <p:spPr>
            <a:xfrm>
              <a:off x="0" y="5573486"/>
              <a:ext cx="12192000" cy="1284514"/>
            </a:xfrm>
            <a:custGeom>
              <a:avLst/>
              <a:gdLst>
                <a:gd name="connsiteX0" fmla="*/ 0 w 12192000"/>
                <a:gd name="connsiteY0" fmla="*/ 0 h 1373460"/>
                <a:gd name="connsiteX1" fmla="*/ 33819 w 12192000"/>
                <a:gd name="connsiteY1" fmla="*/ 18708 h 1373460"/>
                <a:gd name="connsiteX2" fmla="*/ 6096000 w 12192000"/>
                <a:gd name="connsiteY2" fmla="*/ 980139 h 1373460"/>
                <a:gd name="connsiteX3" fmla="*/ 12158181 w 12192000"/>
                <a:gd name="connsiteY3" fmla="*/ 18708 h 1373460"/>
                <a:gd name="connsiteX4" fmla="*/ 12192000 w 12192000"/>
                <a:gd name="connsiteY4" fmla="*/ 0 h 1373460"/>
                <a:gd name="connsiteX5" fmla="*/ 12192000 w 12192000"/>
                <a:gd name="connsiteY5" fmla="*/ 1373460 h 1373460"/>
                <a:gd name="connsiteX6" fmla="*/ 0 w 12192000"/>
                <a:gd name="connsiteY6" fmla="*/ 1373460 h 137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1373460">
                  <a:moveTo>
                    <a:pt x="0" y="0"/>
                  </a:moveTo>
                  <a:lnTo>
                    <a:pt x="33819" y="18708"/>
                  </a:lnTo>
                  <a:cubicBezTo>
                    <a:pt x="1201292" y="591380"/>
                    <a:pt x="3478270" y="980139"/>
                    <a:pt x="6096000" y="980139"/>
                  </a:cubicBezTo>
                  <a:cubicBezTo>
                    <a:pt x="8713730" y="980139"/>
                    <a:pt x="10990708" y="591380"/>
                    <a:pt x="12158181" y="18708"/>
                  </a:cubicBezTo>
                  <a:lnTo>
                    <a:pt x="12192000" y="0"/>
                  </a:lnTo>
                  <a:lnTo>
                    <a:pt x="12192000" y="1373460"/>
                  </a:lnTo>
                  <a:lnTo>
                    <a:pt x="0" y="1373460"/>
                  </a:lnTo>
                  <a:close/>
                </a:path>
              </a:pathLst>
            </a:custGeom>
            <a:gradFill flip="none" rotWithShape="1">
              <a:gsLst>
                <a:gs pos="0">
                  <a:schemeClr val="accent1">
                    <a:alpha val="20000"/>
                  </a:schemeClr>
                </a:gs>
                <a:gs pos="100000">
                  <a:schemeClr val="accent1">
                    <a:alpha val="10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形状 7"/>
            <p:cNvSpPr/>
            <p:nvPr/>
          </p:nvSpPr>
          <p:spPr>
            <a:xfrm>
              <a:off x="0" y="6054063"/>
              <a:ext cx="12192000" cy="803937"/>
            </a:xfrm>
            <a:custGeom>
              <a:avLst/>
              <a:gdLst>
                <a:gd name="connsiteX0" fmla="*/ 0 w 12192000"/>
                <a:gd name="connsiteY0" fmla="*/ 0 h 803937"/>
                <a:gd name="connsiteX1" fmla="*/ 374491 w 12192000"/>
                <a:gd name="connsiteY1" fmla="*/ 59064 h 803937"/>
                <a:gd name="connsiteX2" fmla="*/ 6096000 w 12192000"/>
                <a:gd name="connsiteY2" fmla="*/ 417179 h 803937"/>
                <a:gd name="connsiteX3" fmla="*/ 11817509 w 12192000"/>
                <a:gd name="connsiteY3" fmla="*/ 59064 h 803937"/>
                <a:gd name="connsiteX4" fmla="*/ 12192000 w 12192000"/>
                <a:gd name="connsiteY4" fmla="*/ 0 h 803937"/>
                <a:gd name="connsiteX5" fmla="*/ 12192000 w 12192000"/>
                <a:gd name="connsiteY5" fmla="*/ 803937 h 803937"/>
                <a:gd name="connsiteX6" fmla="*/ 0 w 12192000"/>
                <a:gd name="connsiteY6" fmla="*/ 803937 h 803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803937">
                  <a:moveTo>
                    <a:pt x="0" y="0"/>
                  </a:moveTo>
                  <a:lnTo>
                    <a:pt x="374491" y="59064"/>
                  </a:lnTo>
                  <a:cubicBezTo>
                    <a:pt x="1879965" y="281414"/>
                    <a:pt x="3889238" y="417179"/>
                    <a:pt x="6096000" y="417179"/>
                  </a:cubicBezTo>
                  <a:cubicBezTo>
                    <a:pt x="8302762" y="417179"/>
                    <a:pt x="10312035" y="281414"/>
                    <a:pt x="11817509" y="59064"/>
                  </a:cubicBezTo>
                  <a:lnTo>
                    <a:pt x="12192000" y="0"/>
                  </a:lnTo>
                  <a:lnTo>
                    <a:pt x="12192000" y="803937"/>
                  </a:lnTo>
                  <a:lnTo>
                    <a:pt x="0" y="803937"/>
                  </a:lnTo>
                  <a:close/>
                </a:path>
              </a:pathLst>
            </a:custGeom>
            <a:gradFill>
              <a:gsLst>
                <a:gs pos="0">
                  <a:schemeClr val="accent1"/>
                </a:gs>
                <a:gs pos="100000">
                  <a:schemeClr val="accent1">
                    <a:lumMod val="75000"/>
                  </a:scheme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2" name="788fa45e-6459-4e31-8690-5aa2d8fede88"/>
          <p:cNvSpPr>
            <a:spLocks noGrp="1"/>
          </p:cNvSpPr>
          <p:nvPr>
            <p:ph type="title"/>
          </p:nvPr>
        </p:nvSpPr>
        <p:spPr>
          <a:xfrm>
            <a:off x="660400" y="128587"/>
            <a:ext cx="10858500" cy="900112"/>
          </a:xfrm>
          <a:prstGeom prst="rect">
            <a:avLst/>
          </a:prstGeom>
        </p:spPr>
        <p:txBody>
          <a:bodyPr vert="horz" lIns="91440" tIns="45720" rIns="91440" bIns="45720" rtlCol="0" anchor="b">
            <a:normAutofit/>
          </a:bodyPr>
          <a:lstStyle/>
          <a:p>
            <a:pPr lvl="0"/>
            <a:r>
              <a:rPr lang="en-US"/>
              <a:t>Click to add title</a:t>
            </a:r>
            <a:endParaRPr lang="en-US"/>
          </a:p>
        </p:txBody>
      </p:sp>
      <p:sp>
        <p:nvSpPr>
          <p:cNvPr id="3" name="文本占位符 2"/>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en-US"/>
              <a:t>Click to add text</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日期占位符 3"/>
          <p:cNvSpPr>
            <a:spLocks noGrp="1"/>
          </p:cNvSpPr>
          <p:nvPr>
            <p:ph type="dt" sz="half" idx="2"/>
          </p:nvPr>
        </p:nvSpPr>
        <p:spPr>
          <a:xfrm>
            <a:off x="4718050" y="6409690"/>
            <a:ext cx="2743200" cy="274320"/>
          </a:xfrm>
          <a:prstGeom prst="rect">
            <a:avLst/>
          </a:prstGeom>
        </p:spPr>
        <p:txBody>
          <a:bodyPr vert="horz" lIns="91440" tIns="45720" rIns="91440" bIns="45720" rtlCol="0" anchor="ctr"/>
          <a:lstStyle>
            <a:lvl1pPr algn="ctr">
              <a:defRPr sz="1000">
                <a:solidFill>
                  <a:schemeClr val="bg1"/>
                </a:solidFill>
              </a:defRPr>
            </a:lvl1pPr>
          </a:lstStyle>
          <a:p>
            <a:endParaRPr lang="en-US"/>
          </a:p>
        </p:txBody>
      </p:sp>
      <p:sp>
        <p:nvSpPr>
          <p:cNvPr id="5" name="页脚占位符 4"/>
          <p:cNvSpPr>
            <a:spLocks noGrp="1"/>
          </p:cNvSpPr>
          <p:nvPr>
            <p:ph type="ftr" sz="quarter" idx="3"/>
          </p:nvPr>
        </p:nvSpPr>
        <p:spPr>
          <a:xfrm>
            <a:off x="660399" y="6409690"/>
            <a:ext cx="3657600" cy="274320"/>
          </a:xfrm>
          <a:prstGeom prst="rect">
            <a:avLst/>
          </a:prstGeom>
        </p:spPr>
        <p:txBody>
          <a:bodyPr vert="horz" lIns="91440" tIns="45720" rIns="91440" bIns="45720" rtlCol="0" anchor="ctr"/>
          <a:lstStyle>
            <a:lvl1pPr algn="l">
              <a:defRPr sz="1000">
                <a:solidFill>
                  <a:schemeClr val="bg1"/>
                </a:solidFill>
              </a:defRPr>
            </a:lvl1pPr>
          </a:lstStyle>
          <a:p>
            <a:endParaRPr lang="en-US" dirty="0"/>
          </a:p>
        </p:txBody>
      </p:sp>
      <p:sp>
        <p:nvSpPr>
          <p:cNvPr id="6" name="灯片编号占位符 5"/>
          <p:cNvSpPr>
            <a:spLocks noGrp="1"/>
          </p:cNvSpPr>
          <p:nvPr>
            <p:ph type="sldNum" sz="quarter" idx="4"/>
          </p:nvPr>
        </p:nvSpPr>
        <p:spPr>
          <a:xfrm>
            <a:off x="7861300" y="6409690"/>
            <a:ext cx="3657600" cy="274320"/>
          </a:xfrm>
          <a:prstGeom prst="rect">
            <a:avLst/>
          </a:prstGeom>
        </p:spPr>
        <p:txBody>
          <a:bodyPr vert="horz" lIns="91440" tIns="45720" rIns="91440" bIns="45720" rtlCol="0" anchor="ctr"/>
          <a:lstStyle>
            <a:lvl1pPr algn="r">
              <a:defRPr sz="1000">
                <a:solidFill>
                  <a:schemeClr val="bg1"/>
                </a:solidFill>
              </a:defRPr>
            </a:lvl1pPr>
          </a:lstStyle>
          <a:p>
            <a:fld id="{C8BB1146-E542-4D4E-B8E9-6919A11DDD48}"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914400"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9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9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9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9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9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chart" Target="../charts/chart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chart" Target="../charts/chart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hasCustomPrompt="1"/>
          </p:nvPr>
        </p:nvSpPr>
        <p:spPr>
          <a:xfrm>
            <a:off x="666750" y="4258512"/>
            <a:ext cx="10858500" cy="1367194"/>
          </a:xfrm>
        </p:spPr>
        <p:txBody>
          <a:bodyPr>
            <a:normAutofit/>
          </a:bodyPr>
          <a:lstStyle/>
          <a:p>
            <a:r>
              <a:rPr lang="zh-CN" altLang="en-US" dirty="0"/>
              <a:t>企业财务分析研究报告模板</a:t>
            </a:r>
            <a:endParaRPr lang="en-US" dirty="0"/>
          </a:p>
        </p:txBody>
      </p:sp>
      <p:sp>
        <p:nvSpPr>
          <p:cNvPr id="9" name="副标题 8"/>
          <p:cNvSpPr>
            <a:spLocks noGrp="1"/>
          </p:cNvSpPr>
          <p:nvPr>
            <p:ph type="subTitle" sz="quarter" idx="1" hasCustomPrompt="1"/>
          </p:nvPr>
        </p:nvSpPr>
        <p:spPr>
          <a:xfrm>
            <a:off x="660400" y="5705196"/>
            <a:ext cx="10858500" cy="428904"/>
          </a:xfrm>
        </p:spPr>
        <p:txBody>
          <a:bodyPr>
            <a:normAutofit/>
          </a:bodyPr>
          <a:lstStyle/>
          <a:p>
            <a:r>
              <a:rPr lang="en-US" altLang="zh-CN" dirty="0"/>
              <a:t>—— </a:t>
            </a:r>
            <a:r>
              <a:rPr lang="zh-CN" altLang="en-US" dirty="0"/>
              <a:t>深入研究企业财务状况，优化财务管理，提高企业效益</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hasCustomPrompt="1"/>
          </p:nvPr>
        </p:nvSpPr>
        <p:spPr>
          <a:xfrm>
            <a:off x="1455821" y="4467492"/>
            <a:ext cx="10063079" cy="1403919"/>
          </a:xfrm>
        </p:spPr>
        <p:txBody>
          <a:bodyPr/>
          <a:lstStyle/>
          <a:p>
            <a:r>
              <a:rPr lang="zh-CN" altLang="en-US"/>
              <a:t>Thank you</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0291682b-9311-4c89-8c8b-3a742d5e0777.source.4.zh-Hans"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nvGrpSpPr>
        <p:grpSpPr>
          <a:xfrm>
            <a:off x="684485" y="1777510"/>
            <a:ext cx="10835234" cy="3709379"/>
            <a:chOff x="684485" y="1379754"/>
            <a:chExt cx="10835234" cy="3709379"/>
          </a:xfrm>
        </p:grpSpPr>
        <p:sp>
          <p:nvSpPr>
            <p:cNvPr id="3" name="右中括号 2"/>
            <p:cNvSpPr/>
            <p:nvPr/>
          </p:nvSpPr>
          <p:spPr>
            <a:xfrm rot="16200000">
              <a:off x="5748183" y="-1656482"/>
              <a:ext cx="740633" cy="8505000"/>
            </a:xfrm>
            <a:prstGeom prst="rightBracket">
              <a:avLst>
                <a:gd name="adj" fmla="val 125234"/>
              </a:avLst>
            </a:prstGeom>
            <a:ln w="12700">
              <a:solidFill>
                <a:schemeClr val="tx2">
                  <a:alpha val="40000"/>
                </a:schemeClr>
              </a:solidFill>
            </a:ln>
          </p:spPr>
          <p:style>
            <a:lnRef idx="1">
              <a:schemeClr val="accent1"/>
            </a:lnRef>
            <a:fillRef idx="0">
              <a:schemeClr val="accent1"/>
            </a:fillRef>
            <a:effectRef idx="0">
              <a:schemeClr val="accent1"/>
            </a:effectRef>
            <a:fontRef idx="minor">
              <a:schemeClr val="tx1"/>
            </a:fontRef>
          </p:style>
          <p:txBody>
            <a:bodyPr wrap="square" lIns="91440" tIns="45720" rIns="91440" bIns="45720" anchor="ctr">
              <a:normAutofit/>
            </a:bodyPr>
            <a:lstStyle/>
            <a:p>
              <a:pPr algn="ctr"/>
              <a:endParaRPr dirty="0"/>
            </a:p>
          </p:txBody>
        </p:sp>
        <p:sp>
          <p:nvSpPr>
            <p:cNvPr id="4" name="右中括号 3"/>
            <p:cNvSpPr/>
            <p:nvPr/>
          </p:nvSpPr>
          <p:spPr>
            <a:xfrm rot="16200000">
              <a:off x="5748183" y="1178518"/>
              <a:ext cx="740633" cy="2835000"/>
            </a:xfrm>
            <a:prstGeom prst="rightBracket">
              <a:avLst>
                <a:gd name="adj" fmla="val 125234"/>
              </a:avLst>
            </a:prstGeom>
            <a:ln w="12700">
              <a:solidFill>
                <a:schemeClr val="tx2">
                  <a:alpha val="40000"/>
                </a:schemeClr>
              </a:solidFill>
            </a:ln>
          </p:spPr>
          <p:style>
            <a:lnRef idx="1">
              <a:schemeClr val="accent1"/>
            </a:lnRef>
            <a:fillRef idx="0">
              <a:schemeClr val="accent1"/>
            </a:fillRef>
            <a:effectRef idx="0">
              <a:schemeClr val="accent1"/>
            </a:effectRef>
            <a:fontRef idx="minor">
              <a:schemeClr val="tx1"/>
            </a:fontRef>
          </p:style>
          <p:txBody>
            <a:bodyPr wrap="square" lIns="91440" tIns="45720" rIns="91440" bIns="45720" anchor="ctr">
              <a:normAutofit/>
            </a:bodyPr>
            <a:lstStyle/>
            <a:p>
              <a:pPr algn="ctr"/>
              <a:endParaRPr dirty="0"/>
            </a:p>
          </p:txBody>
        </p:sp>
        <p:sp>
          <p:nvSpPr>
            <p:cNvPr id="5" name="Title"/>
            <p:cNvSpPr/>
            <p:nvPr/>
          </p:nvSpPr>
          <p:spPr>
            <a:xfrm>
              <a:off x="2323472" y="1379754"/>
              <a:ext cx="7549766" cy="982793"/>
            </a:xfrm>
            <a:prstGeom prst="roundRect">
              <a:avLst>
                <a:gd name="adj" fmla="val 24861"/>
              </a:avLst>
            </a:prstGeom>
            <a:gradFill>
              <a:gsLst>
                <a:gs pos="0">
                  <a:schemeClr val="accent1">
                    <a:lumMod val="60000"/>
                    <a:lumOff val="40000"/>
                  </a:schemeClr>
                </a:gs>
                <a:gs pos="60000">
                  <a:schemeClr val="accent1"/>
                </a:gs>
              </a:gsLst>
              <a:lin ang="5400000" scaled="0"/>
            </a:gra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spcBef>
                  <a:spcPct val="0"/>
                </a:spcBef>
              </a:pPr>
              <a:r>
                <a:rPr lang="zh-CN" altLang="en-US" sz="2400" b="1" dirty="0"/>
                <a:t>帮助企业识别潜在风险，提供决策支持</a:t>
              </a:r>
              <a:endParaRPr lang="en-US" dirty="0"/>
            </a:p>
          </p:txBody>
        </p:sp>
        <p:sp>
          <p:nvSpPr>
            <p:cNvPr id="6" name="星形: 七角 5"/>
            <p:cNvSpPr/>
            <p:nvPr/>
          </p:nvSpPr>
          <p:spPr>
            <a:xfrm>
              <a:off x="1365136" y="2945154"/>
              <a:ext cx="965831" cy="965832"/>
            </a:xfrm>
            <a:prstGeom prst="star7">
              <a:avLst>
                <a:gd name="adj" fmla="val 40882"/>
                <a:gd name="hf" fmla="val 102572"/>
                <a:gd name="vf" fmla="val 105210"/>
              </a:avLst>
            </a:prstGeom>
            <a:gradFill>
              <a:gsLst>
                <a:gs pos="0">
                  <a:schemeClr val="accent2">
                    <a:lumMod val="60000"/>
                    <a:lumOff val="40000"/>
                  </a:schemeClr>
                </a:gs>
                <a:gs pos="60000">
                  <a:schemeClr val="accent2"/>
                </a:gs>
              </a:gsLst>
              <a:lin ang="54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p>
          </p:txBody>
        </p:sp>
        <p:grpSp>
          <p:nvGrpSpPr>
            <p:cNvPr id="7" name="组合 6"/>
            <p:cNvGrpSpPr/>
            <p:nvPr/>
          </p:nvGrpSpPr>
          <p:grpSpPr>
            <a:xfrm>
              <a:off x="684485" y="4144136"/>
              <a:ext cx="2327132" cy="944997"/>
              <a:chOff x="684485" y="4144136"/>
              <a:chExt cx="2327132" cy="944997"/>
            </a:xfrm>
          </p:grpSpPr>
          <p:sp>
            <p:nvSpPr>
              <p:cNvPr id="27" name="Text1"/>
              <p:cNvSpPr/>
              <p:nvPr/>
            </p:nvSpPr>
            <p:spPr bwMode="auto">
              <a:xfrm>
                <a:off x="684485" y="4531734"/>
                <a:ext cx="2327132"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1">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200" dirty="0"/>
                  <a:t>发现财务风险，提供防范措施</a:t>
                </a:r>
                <a:endParaRPr lang="en-US" dirty="0"/>
              </a:p>
            </p:txBody>
          </p:sp>
          <p:sp>
            <p:nvSpPr>
              <p:cNvPr id="28" name="Bullet1"/>
              <p:cNvSpPr txBox="1"/>
              <p:nvPr/>
            </p:nvSpPr>
            <p:spPr bwMode="auto">
              <a:xfrm>
                <a:off x="684485" y="4144136"/>
                <a:ext cx="2327132"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b="1" dirty="0"/>
                  <a:t>风险识别与评估</a:t>
                </a:r>
                <a:endParaRPr lang="en-US" dirty="0"/>
              </a:p>
            </p:txBody>
          </p:sp>
        </p:grpSp>
        <p:sp>
          <p:nvSpPr>
            <p:cNvPr id="8" name="星形: 七角 7"/>
            <p:cNvSpPr/>
            <p:nvPr/>
          </p:nvSpPr>
          <p:spPr>
            <a:xfrm>
              <a:off x="4201170" y="2945154"/>
              <a:ext cx="965831" cy="965832"/>
            </a:xfrm>
            <a:prstGeom prst="star7">
              <a:avLst>
                <a:gd name="adj" fmla="val 40882"/>
                <a:gd name="hf" fmla="val 102572"/>
                <a:gd name="vf" fmla="val 105210"/>
              </a:avLst>
            </a:prstGeom>
            <a:gradFill>
              <a:gsLst>
                <a:gs pos="0">
                  <a:schemeClr val="accent2">
                    <a:lumMod val="60000"/>
                    <a:lumOff val="40000"/>
                  </a:schemeClr>
                </a:gs>
                <a:gs pos="60000">
                  <a:schemeClr val="accent2"/>
                </a:gs>
              </a:gsLst>
              <a:lin ang="54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p>
          </p:txBody>
        </p:sp>
        <p:grpSp>
          <p:nvGrpSpPr>
            <p:cNvPr id="9" name="组合 8"/>
            <p:cNvGrpSpPr/>
            <p:nvPr/>
          </p:nvGrpSpPr>
          <p:grpSpPr>
            <a:xfrm>
              <a:off x="3520519" y="4144136"/>
              <a:ext cx="2327132" cy="944997"/>
              <a:chOff x="3520519" y="4144136"/>
              <a:chExt cx="2327132" cy="944997"/>
            </a:xfrm>
          </p:grpSpPr>
          <p:sp>
            <p:nvSpPr>
              <p:cNvPr id="25" name="Text2"/>
              <p:cNvSpPr/>
              <p:nvPr/>
            </p:nvSpPr>
            <p:spPr bwMode="auto">
              <a:xfrm>
                <a:off x="3520519" y="4531734"/>
                <a:ext cx="2327132"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1">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200" dirty="0"/>
                  <a:t>分析数据，辅助战略制定</a:t>
                </a:r>
                <a:endParaRPr lang="en-US" dirty="0"/>
              </a:p>
            </p:txBody>
          </p:sp>
          <p:sp>
            <p:nvSpPr>
              <p:cNvPr id="26" name="Bullet2"/>
              <p:cNvSpPr txBox="1"/>
              <p:nvPr/>
            </p:nvSpPr>
            <p:spPr bwMode="auto">
              <a:xfrm>
                <a:off x="3520519" y="4144136"/>
                <a:ext cx="2327132"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b="1" dirty="0"/>
                  <a:t>决策支持系统</a:t>
                </a:r>
                <a:endParaRPr lang="en-US" dirty="0"/>
              </a:p>
            </p:txBody>
          </p:sp>
        </p:grpSp>
        <p:sp>
          <p:nvSpPr>
            <p:cNvPr id="10" name="星形: 七角 9"/>
            <p:cNvSpPr/>
            <p:nvPr/>
          </p:nvSpPr>
          <p:spPr>
            <a:xfrm>
              <a:off x="7037204" y="2945154"/>
              <a:ext cx="965831" cy="965832"/>
            </a:xfrm>
            <a:prstGeom prst="star7">
              <a:avLst>
                <a:gd name="adj" fmla="val 40882"/>
                <a:gd name="hf" fmla="val 102572"/>
                <a:gd name="vf" fmla="val 105210"/>
              </a:avLst>
            </a:prstGeom>
            <a:gradFill>
              <a:gsLst>
                <a:gs pos="0">
                  <a:schemeClr val="accent2">
                    <a:lumMod val="60000"/>
                    <a:lumOff val="40000"/>
                  </a:schemeClr>
                </a:gs>
                <a:gs pos="60000">
                  <a:schemeClr val="accent2"/>
                </a:gs>
              </a:gsLst>
              <a:lin ang="54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p>
          </p:txBody>
        </p:sp>
        <p:grpSp>
          <p:nvGrpSpPr>
            <p:cNvPr id="11" name="组合 10"/>
            <p:cNvGrpSpPr/>
            <p:nvPr/>
          </p:nvGrpSpPr>
          <p:grpSpPr>
            <a:xfrm>
              <a:off x="6356553" y="4144136"/>
              <a:ext cx="2327132" cy="944997"/>
              <a:chOff x="6356553" y="4144136"/>
              <a:chExt cx="2327132" cy="944997"/>
            </a:xfrm>
          </p:grpSpPr>
          <p:sp>
            <p:nvSpPr>
              <p:cNvPr id="23" name="Text3"/>
              <p:cNvSpPr/>
              <p:nvPr/>
            </p:nvSpPr>
            <p:spPr bwMode="auto">
              <a:xfrm>
                <a:off x="6356553" y="4531734"/>
                <a:ext cx="2327132"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1">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200" dirty="0"/>
                  <a:t>评估企业财务状况，发现异常</a:t>
                </a:r>
                <a:endParaRPr lang="en-US" dirty="0"/>
              </a:p>
            </p:txBody>
          </p:sp>
          <p:sp>
            <p:nvSpPr>
              <p:cNvPr id="24" name="Bullet3"/>
              <p:cNvSpPr txBox="1"/>
              <p:nvPr/>
            </p:nvSpPr>
            <p:spPr bwMode="auto">
              <a:xfrm>
                <a:off x="6356553" y="4144136"/>
                <a:ext cx="2327132"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b="1" dirty="0"/>
                  <a:t>财务健康状况诊断</a:t>
                </a:r>
                <a:endParaRPr lang="en-US" dirty="0"/>
              </a:p>
            </p:txBody>
          </p:sp>
        </p:grpSp>
        <p:sp>
          <p:nvSpPr>
            <p:cNvPr id="12" name="星形: 七角 11"/>
            <p:cNvSpPr/>
            <p:nvPr/>
          </p:nvSpPr>
          <p:spPr>
            <a:xfrm>
              <a:off x="9873238" y="2945154"/>
              <a:ext cx="965831" cy="965832"/>
            </a:xfrm>
            <a:prstGeom prst="star7">
              <a:avLst>
                <a:gd name="adj" fmla="val 40882"/>
                <a:gd name="hf" fmla="val 102572"/>
                <a:gd name="vf" fmla="val 105210"/>
              </a:avLst>
            </a:prstGeom>
            <a:gradFill>
              <a:gsLst>
                <a:gs pos="0">
                  <a:schemeClr val="accent2">
                    <a:lumMod val="60000"/>
                    <a:lumOff val="40000"/>
                  </a:schemeClr>
                </a:gs>
                <a:gs pos="60000">
                  <a:schemeClr val="accent2"/>
                </a:gs>
              </a:gsLst>
              <a:lin ang="54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p>
          </p:txBody>
        </p:sp>
        <p:grpSp>
          <p:nvGrpSpPr>
            <p:cNvPr id="13" name="组合 12"/>
            <p:cNvGrpSpPr/>
            <p:nvPr/>
          </p:nvGrpSpPr>
          <p:grpSpPr>
            <a:xfrm>
              <a:off x="9192587" y="4144136"/>
              <a:ext cx="2327132" cy="944997"/>
              <a:chOff x="9192587" y="4144136"/>
              <a:chExt cx="2327132" cy="944997"/>
            </a:xfrm>
          </p:grpSpPr>
          <p:sp>
            <p:nvSpPr>
              <p:cNvPr id="21" name="Text4"/>
              <p:cNvSpPr/>
              <p:nvPr/>
            </p:nvSpPr>
            <p:spPr bwMode="auto">
              <a:xfrm>
                <a:off x="9192587" y="4531734"/>
                <a:ext cx="2327132" cy="55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1">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20000"/>
                  </a:lnSpc>
                </a:pPr>
                <a:r>
                  <a:rPr lang="zh-CN" altLang="en-US" sz="1200" dirty="0"/>
                  <a:t>提升财务管理效率，降低成本</a:t>
                </a:r>
                <a:endParaRPr lang="en-US" dirty="0"/>
              </a:p>
            </p:txBody>
          </p:sp>
          <p:sp>
            <p:nvSpPr>
              <p:cNvPr id="22" name="Bullet4"/>
              <p:cNvSpPr txBox="1"/>
              <p:nvPr/>
            </p:nvSpPr>
            <p:spPr bwMode="auto">
              <a:xfrm>
                <a:off x="9192587" y="4144136"/>
                <a:ext cx="2327132"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b="1" dirty="0"/>
                  <a:t>优化财务管理策略</a:t>
                </a:r>
                <a:endParaRPr lang="en-US" dirty="0"/>
              </a:p>
            </p:txBody>
          </p:sp>
        </p:grpSp>
        <p:cxnSp>
          <p:nvCxnSpPr>
            <p:cNvPr id="14" name="直接连接符 13"/>
            <p:cNvCxnSpPr/>
            <p:nvPr/>
          </p:nvCxnSpPr>
          <p:spPr>
            <a:xfrm>
              <a:off x="3245861" y="4156384"/>
              <a:ext cx="0" cy="920500"/>
            </a:xfrm>
            <a:prstGeom prst="line">
              <a:avLst/>
            </a:prstGeom>
            <a:ln w="6350" cap="rnd">
              <a:solidFill>
                <a:schemeClr val="tx2">
                  <a:alpha val="4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089651" y="4156384"/>
              <a:ext cx="0" cy="920500"/>
            </a:xfrm>
            <a:prstGeom prst="line">
              <a:avLst/>
            </a:prstGeom>
            <a:ln w="6350" cap="rnd">
              <a:solidFill>
                <a:schemeClr val="tx2">
                  <a:alpha val="4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933441" y="4156384"/>
              <a:ext cx="0" cy="920500"/>
            </a:xfrm>
            <a:prstGeom prst="line">
              <a:avLst/>
            </a:prstGeom>
            <a:ln w="6350" cap="rnd">
              <a:solidFill>
                <a:schemeClr val="tx2">
                  <a:alpha val="40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7" name="Icon1"/>
            <p:cNvSpPr/>
            <p:nvPr/>
          </p:nvSpPr>
          <p:spPr bwMode="auto">
            <a:xfrm>
              <a:off x="1677477" y="3246124"/>
              <a:ext cx="341149" cy="363892"/>
            </a:xfrm>
            <a:custGeom>
              <a:avLst/>
              <a:gdLst>
                <a:gd name="T0" fmla="*/ 41 w 45"/>
                <a:gd name="T1" fmla="*/ 48 h 48"/>
                <a:gd name="T2" fmla="*/ 0 w 45"/>
                <a:gd name="T3" fmla="*/ 44 h 48"/>
                <a:gd name="T4" fmla="*/ 3 w 45"/>
                <a:gd name="T5" fmla="*/ 7 h 48"/>
                <a:gd name="T6" fmla="*/ 7 w 45"/>
                <a:gd name="T7" fmla="*/ 4 h 48"/>
                <a:gd name="T8" fmla="*/ 13 w 45"/>
                <a:gd name="T9" fmla="*/ 0 h 48"/>
                <a:gd name="T10" fmla="*/ 17 w 45"/>
                <a:gd name="T11" fmla="*/ 7 h 48"/>
                <a:gd name="T12" fmla="*/ 27 w 45"/>
                <a:gd name="T13" fmla="*/ 4 h 48"/>
                <a:gd name="T14" fmla="*/ 33 w 45"/>
                <a:gd name="T15" fmla="*/ 0 h 48"/>
                <a:gd name="T16" fmla="*/ 38 w 45"/>
                <a:gd name="T17" fmla="*/ 7 h 48"/>
                <a:gd name="T18" fmla="*/ 45 w 45"/>
                <a:gd name="T19" fmla="*/ 10 h 48"/>
                <a:gd name="T20" fmla="*/ 11 w 45"/>
                <a:gd name="T21" fmla="*/ 25 h 48"/>
                <a:gd name="T22" fmla="*/ 3 w 45"/>
                <a:gd name="T23" fmla="*/ 17 h 48"/>
                <a:gd name="T24" fmla="*/ 11 w 45"/>
                <a:gd name="T25" fmla="*/ 25 h 48"/>
                <a:gd name="T26" fmla="*/ 11 w 45"/>
                <a:gd name="T27" fmla="*/ 26 h 48"/>
                <a:gd name="T28" fmla="*/ 3 w 45"/>
                <a:gd name="T29" fmla="*/ 35 h 48"/>
                <a:gd name="T30" fmla="*/ 11 w 45"/>
                <a:gd name="T31" fmla="*/ 44 h 48"/>
                <a:gd name="T32" fmla="*/ 3 w 45"/>
                <a:gd name="T33" fmla="*/ 37 h 48"/>
                <a:gd name="T34" fmla="*/ 11 w 45"/>
                <a:gd name="T35" fmla="*/ 44 h 48"/>
                <a:gd name="T36" fmla="*/ 13 w 45"/>
                <a:gd name="T37" fmla="*/ 3 h 48"/>
                <a:gd name="T38" fmla="*/ 10 w 45"/>
                <a:gd name="T39" fmla="*/ 4 h 48"/>
                <a:gd name="T40" fmla="*/ 11 w 45"/>
                <a:gd name="T41" fmla="*/ 13 h 48"/>
                <a:gd name="T42" fmla="*/ 14 w 45"/>
                <a:gd name="T43" fmla="*/ 12 h 48"/>
                <a:gd name="T44" fmla="*/ 21 w 45"/>
                <a:gd name="T45" fmla="*/ 25 h 48"/>
                <a:gd name="T46" fmla="*/ 13 w 45"/>
                <a:gd name="T47" fmla="*/ 17 h 48"/>
                <a:gd name="T48" fmla="*/ 21 w 45"/>
                <a:gd name="T49" fmla="*/ 25 h 48"/>
                <a:gd name="T50" fmla="*/ 21 w 45"/>
                <a:gd name="T51" fmla="*/ 26 h 48"/>
                <a:gd name="T52" fmla="*/ 13 w 45"/>
                <a:gd name="T53" fmla="*/ 35 h 48"/>
                <a:gd name="T54" fmla="*/ 21 w 45"/>
                <a:gd name="T55" fmla="*/ 44 h 48"/>
                <a:gd name="T56" fmla="*/ 13 w 45"/>
                <a:gd name="T57" fmla="*/ 37 h 48"/>
                <a:gd name="T58" fmla="*/ 21 w 45"/>
                <a:gd name="T59" fmla="*/ 44 h 48"/>
                <a:gd name="T60" fmla="*/ 32 w 45"/>
                <a:gd name="T61" fmla="*/ 17 h 48"/>
                <a:gd name="T62" fmla="*/ 23 w 45"/>
                <a:gd name="T63" fmla="*/ 25 h 48"/>
                <a:gd name="T64" fmla="*/ 32 w 45"/>
                <a:gd name="T65" fmla="*/ 35 h 48"/>
                <a:gd name="T66" fmla="*/ 23 w 45"/>
                <a:gd name="T67" fmla="*/ 26 h 48"/>
                <a:gd name="T68" fmla="*/ 32 w 45"/>
                <a:gd name="T69" fmla="*/ 35 h 48"/>
                <a:gd name="T70" fmla="*/ 32 w 45"/>
                <a:gd name="T71" fmla="*/ 37 h 48"/>
                <a:gd name="T72" fmla="*/ 23 w 45"/>
                <a:gd name="T73" fmla="*/ 44 h 48"/>
                <a:gd name="T74" fmla="*/ 34 w 45"/>
                <a:gd name="T75" fmla="*/ 4 h 48"/>
                <a:gd name="T76" fmla="*/ 32 w 45"/>
                <a:gd name="T77" fmla="*/ 3 h 48"/>
                <a:gd name="T78" fmla="*/ 31 w 45"/>
                <a:gd name="T79" fmla="*/ 12 h 48"/>
                <a:gd name="T80" fmla="*/ 33 w 45"/>
                <a:gd name="T81" fmla="*/ 13 h 48"/>
                <a:gd name="T82" fmla="*/ 34 w 45"/>
                <a:gd name="T83" fmla="*/ 4 h 48"/>
                <a:gd name="T84" fmla="*/ 41 w 45"/>
                <a:gd name="T85" fmla="*/ 17 h 48"/>
                <a:gd name="T86" fmla="*/ 33 w 45"/>
                <a:gd name="T87" fmla="*/ 25 h 48"/>
                <a:gd name="T88" fmla="*/ 41 w 45"/>
                <a:gd name="T89" fmla="*/ 35 h 48"/>
                <a:gd name="T90" fmla="*/ 33 w 45"/>
                <a:gd name="T91" fmla="*/ 26 h 48"/>
                <a:gd name="T92" fmla="*/ 41 w 45"/>
                <a:gd name="T93" fmla="*/ 35 h 48"/>
                <a:gd name="T94" fmla="*/ 41 w 45"/>
                <a:gd name="T95" fmla="*/ 37 h 48"/>
                <a:gd name="T96" fmla="*/ 33 w 45"/>
                <a:gd name="T97"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 h="48">
                  <a:moveTo>
                    <a:pt x="45" y="44"/>
                  </a:moveTo>
                  <a:cubicBezTo>
                    <a:pt x="45" y="46"/>
                    <a:pt x="43" y="48"/>
                    <a:pt x="41" y="48"/>
                  </a:cubicBezTo>
                  <a:cubicBezTo>
                    <a:pt x="3" y="48"/>
                    <a:pt x="3" y="48"/>
                    <a:pt x="3" y="48"/>
                  </a:cubicBezTo>
                  <a:cubicBezTo>
                    <a:pt x="1" y="48"/>
                    <a:pt x="0" y="46"/>
                    <a:pt x="0" y="44"/>
                  </a:cubicBezTo>
                  <a:cubicBezTo>
                    <a:pt x="0" y="10"/>
                    <a:pt x="0" y="10"/>
                    <a:pt x="0" y="10"/>
                  </a:cubicBezTo>
                  <a:cubicBezTo>
                    <a:pt x="0" y="8"/>
                    <a:pt x="1" y="7"/>
                    <a:pt x="3" y="7"/>
                  </a:cubicBezTo>
                  <a:cubicBezTo>
                    <a:pt x="7" y="7"/>
                    <a:pt x="7" y="7"/>
                    <a:pt x="7" y="7"/>
                  </a:cubicBezTo>
                  <a:cubicBezTo>
                    <a:pt x="7" y="4"/>
                    <a:pt x="7" y="4"/>
                    <a:pt x="7" y="4"/>
                  </a:cubicBezTo>
                  <a:cubicBezTo>
                    <a:pt x="7" y="2"/>
                    <a:pt x="9" y="0"/>
                    <a:pt x="11" y="0"/>
                  </a:cubicBezTo>
                  <a:cubicBezTo>
                    <a:pt x="13" y="0"/>
                    <a:pt x="13" y="0"/>
                    <a:pt x="13" y="0"/>
                  </a:cubicBezTo>
                  <a:cubicBezTo>
                    <a:pt x="15" y="0"/>
                    <a:pt x="17" y="2"/>
                    <a:pt x="17" y="4"/>
                  </a:cubicBezTo>
                  <a:cubicBezTo>
                    <a:pt x="17" y="7"/>
                    <a:pt x="17" y="7"/>
                    <a:pt x="17" y="7"/>
                  </a:cubicBezTo>
                  <a:cubicBezTo>
                    <a:pt x="27" y="7"/>
                    <a:pt x="27" y="7"/>
                    <a:pt x="27" y="7"/>
                  </a:cubicBezTo>
                  <a:cubicBezTo>
                    <a:pt x="27" y="4"/>
                    <a:pt x="27" y="4"/>
                    <a:pt x="27" y="4"/>
                  </a:cubicBezTo>
                  <a:cubicBezTo>
                    <a:pt x="27" y="2"/>
                    <a:pt x="29" y="0"/>
                    <a:pt x="32" y="0"/>
                  </a:cubicBezTo>
                  <a:cubicBezTo>
                    <a:pt x="33" y="0"/>
                    <a:pt x="33" y="0"/>
                    <a:pt x="33" y="0"/>
                  </a:cubicBezTo>
                  <a:cubicBezTo>
                    <a:pt x="36" y="0"/>
                    <a:pt x="38" y="2"/>
                    <a:pt x="38" y="4"/>
                  </a:cubicBezTo>
                  <a:cubicBezTo>
                    <a:pt x="38" y="7"/>
                    <a:pt x="38" y="7"/>
                    <a:pt x="38" y="7"/>
                  </a:cubicBezTo>
                  <a:cubicBezTo>
                    <a:pt x="41" y="7"/>
                    <a:pt x="41" y="7"/>
                    <a:pt x="41" y="7"/>
                  </a:cubicBezTo>
                  <a:cubicBezTo>
                    <a:pt x="43" y="7"/>
                    <a:pt x="45" y="8"/>
                    <a:pt x="45" y="10"/>
                  </a:cubicBezTo>
                  <a:lnTo>
                    <a:pt x="45" y="44"/>
                  </a:lnTo>
                  <a:close/>
                  <a:moveTo>
                    <a:pt x="11" y="25"/>
                  </a:moveTo>
                  <a:cubicBezTo>
                    <a:pt x="11" y="17"/>
                    <a:pt x="11" y="17"/>
                    <a:pt x="11" y="17"/>
                  </a:cubicBezTo>
                  <a:cubicBezTo>
                    <a:pt x="3" y="17"/>
                    <a:pt x="3" y="17"/>
                    <a:pt x="3" y="17"/>
                  </a:cubicBezTo>
                  <a:cubicBezTo>
                    <a:pt x="3" y="25"/>
                    <a:pt x="3" y="25"/>
                    <a:pt x="3" y="25"/>
                  </a:cubicBezTo>
                  <a:lnTo>
                    <a:pt x="11" y="25"/>
                  </a:lnTo>
                  <a:close/>
                  <a:moveTo>
                    <a:pt x="11" y="35"/>
                  </a:moveTo>
                  <a:cubicBezTo>
                    <a:pt x="11" y="26"/>
                    <a:pt x="11" y="26"/>
                    <a:pt x="11" y="26"/>
                  </a:cubicBezTo>
                  <a:cubicBezTo>
                    <a:pt x="3" y="26"/>
                    <a:pt x="3" y="26"/>
                    <a:pt x="3" y="26"/>
                  </a:cubicBezTo>
                  <a:cubicBezTo>
                    <a:pt x="3" y="35"/>
                    <a:pt x="3" y="35"/>
                    <a:pt x="3" y="35"/>
                  </a:cubicBezTo>
                  <a:lnTo>
                    <a:pt x="11" y="35"/>
                  </a:lnTo>
                  <a:close/>
                  <a:moveTo>
                    <a:pt x="11" y="44"/>
                  </a:moveTo>
                  <a:cubicBezTo>
                    <a:pt x="11" y="37"/>
                    <a:pt x="11" y="37"/>
                    <a:pt x="11" y="37"/>
                  </a:cubicBezTo>
                  <a:cubicBezTo>
                    <a:pt x="3" y="37"/>
                    <a:pt x="3" y="37"/>
                    <a:pt x="3" y="37"/>
                  </a:cubicBezTo>
                  <a:cubicBezTo>
                    <a:pt x="3" y="44"/>
                    <a:pt x="3" y="44"/>
                    <a:pt x="3" y="44"/>
                  </a:cubicBezTo>
                  <a:lnTo>
                    <a:pt x="11" y="44"/>
                  </a:lnTo>
                  <a:close/>
                  <a:moveTo>
                    <a:pt x="14" y="4"/>
                  </a:moveTo>
                  <a:cubicBezTo>
                    <a:pt x="14" y="4"/>
                    <a:pt x="13" y="3"/>
                    <a:pt x="13" y="3"/>
                  </a:cubicBezTo>
                  <a:cubicBezTo>
                    <a:pt x="11" y="3"/>
                    <a:pt x="11" y="3"/>
                    <a:pt x="11" y="3"/>
                  </a:cubicBezTo>
                  <a:cubicBezTo>
                    <a:pt x="11" y="3"/>
                    <a:pt x="10" y="4"/>
                    <a:pt x="10" y="4"/>
                  </a:cubicBezTo>
                  <a:cubicBezTo>
                    <a:pt x="10" y="12"/>
                    <a:pt x="10" y="12"/>
                    <a:pt x="10" y="12"/>
                  </a:cubicBezTo>
                  <a:cubicBezTo>
                    <a:pt x="10" y="12"/>
                    <a:pt x="11" y="13"/>
                    <a:pt x="11" y="13"/>
                  </a:cubicBezTo>
                  <a:cubicBezTo>
                    <a:pt x="13" y="13"/>
                    <a:pt x="13" y="13"/>
                    <a:pt x="13" y="13"/>
                  </a:cubicBezTo>
                  <a:cubicBezTo>
                    <a:pt x="13" y="13"/>
                    <a:pt x="14" y="12"/>
                    <a:pt x="14" y="12"/>
                  </a:cubicBezTo>
                  <a:lnTo>
                    <a:pt x="14" y="4"/>
                  </a:lnTo>
                  <a:close/>
                  <a:moveTo>
                    <a:pt x="21" y="25"/>
                  </a:moveTo>
                  <a:cubicBezTo>
                    <a:pt x="21" y="17"/>
                    <a:pt x="21" y="17"/>
                    <a:pt x="21" y="17"/>
                  </a:cubicBezTo>
                  <a:cubicBezTo>
                    <a:pt x="13" y="17"/>
                    <a:pt x="13" y="17"/>
                    <a:pt x="13" y="17"/>
                  </a:cubicBezTo>
                  <a:cubicBezTo>
                    <a:pt x="13" y="25"/>
                    <a:pt x="13" y="25"/>
                    <a:pt x="13" y="25"/>
                  </a:cubicBezTo>
                  <a:lnTo>
                    <a:pt x="21" y="25"/>
                  </a:lnTo>
                  <a:close/>
                  <a:moveTo>
                    <a:pt x="21" y="35"/>
                  </a:moveTo>
                  <a:cubicBezTo>
                    <a:pt x="21" y="26"/>
                    <a:pt x="21" y="26"/>
                    <a:pt x="21" y="26"/>
                  </a:cubicBezTo>
                  <a:cubicBezTo>
                    <a:pt x="13" y="26"/>
                    <a:pt x="13" y="26"/>
                    <a:pt x="13" y="26"/>
                  </a:cubicBezTo>
                  <a:cubicBezTo>
                    <a:pt x="13" y="35"/>
                    <a:pt x="13" y="35"/>
                    <a:pt x="13" y="35"/>
                  </a:cubicBezTo>
                  <a:lnTo>
                    <a:pt x="21" y="35"/>
                  </a:lnTo>
                  <a:close/>
                  <a:moveTo>
                    <a:pt x="21" y="44"/>
                  </a:moveTo>
                  <a:cubicBezTo>
                    <a:pt x="21" y="37"/>
                    <a:pt x="21" y="37"/>
                    <a:pt x="21" y="37"/>
                  </a:cubicBezTo>
                  <a:cubicBezTo>
                    <a:pt x="13" y="37"/>
                    <a:pt x="13" y="37"/>
                    <a:pt x="13" y="37"/>
                  </a:cubicBezTo>
                  <a:cubicBezTo>
                    <a:pt x="13" y="44"/>
                    <a:pt x="13" y="44"/>
                    <a:pt x="13" y="44"/>
                  </a:cubicBezTo>
                  <a:lnTo>
                    <a:pt x="21" y="44"/>
                  </a:lnTo>
                  <a:close/>
                  <a:moveTo>
                    <a:pt x="32" y="25"/>
                  </a:moveTo>
                  <a:cubicBezTo>
                    <a:pt x="32" y="17"/>
                    <a:pt x="32" y="17"/>
                    <a:pt x="32" y="17"/>
                  </a:cubicBezTo>
                  <a:cubicBezTo>
                    <a:pt x="23" y="17"/>
                    <a:pt x="23" y="17"/>
                    <a:pt x="23" y="17"/>
                  </a:cubicBezTo>
                  <a:cubicBezTo>
                    <a:pt x="23" y="25"/>
                    <a:pt x="23" y="25"/>
                    <a:pt x="23" y="25"/>
                  </a:cubicBezTo>
                  <a:lnTo>
                    <a:pt x="32" y="25"/>
                  </a:lnTo>
                  <a:close/>
                  <a:moveTo>
                    <a:pt x="32" y="35"/>
                  </a:moveTo>
                  <a:cubicBezTo>
                    <a:pt x="32" y="26"/>
                    <a:pt x="32" y="26"/>
                    <a:pt x="32" y="26"/>
                  </a:cubicBezTo>
                  <a:cubicBezTo>
                    <a:pt x="23" y="26"/>
                    <a:pt x="23" y="26"/>
                    <a:pt x="23" y="26"/>
                  </a:cubicBezTo>
                  <a:cubicBezTo>
                    <a:pt x="23" y="35"/>
                    <a:pt x="23" y="35"/>
                    <a:pt x="23" y="35"/>
                  </a:cubicBezTo>
                  <a:lnTo>
                    <a:pt x="32" y="35"/>
                  </a:lnTo>
                  <a:close/>
                  <a:moveTo>
                    <a:pt x="32" y="44"/>
                  </a:moveTo>
                  <a:cubicBezTo>
                    <a:pt x="32" y="37"/>
                    <a:pt x="32" y="37"/>
                    <a:pt x="32" y="37"/>
                  </a:cubicBezTo>
                  <a:cubicBezTo>
                    <a:pt x="23" y="37"/>
                    <a:pt x="23" y="37"/>
                    <a:pt x="23" y="37"/>
                  </a:cubicBezTo>
                  <a:cubicBezTo>
                    <a:pt x="23" y="44"/>
                    <a:pt x="23" y="44"/>
                    <a:pt x="23" y="44"/>
                  </a:cubicBezTo>
                  <a:lnTo>
                    <a:pt x="32" y="44"/>
                  </a:lnTo>
                  <a:close/>
                  <a:moveTo>
                    <a:pt x="34" y="4"/>
                  </a:moveTo>
                  <a:cubicBezTo>
                    <a:pt x="34" y="4"/>
                    <a:pt x="34" y="3"/>
                    <a:pt x="33" y="3"/>
                  </a:cubicBezTo>
                  <a:cubicBezTo>
                    <a:pt x="32" y="3"/>
                    <a:pt x="32" y="3"/>
                    <a:pt x="32" y="3"/>
                  </a:cubicBezTo>
                  <a:cubicBezTo>
                    <a:pt x="31" y="3"/>
                    <a:pt x="31" y="4"/>
                    <a:pt x="31" y="4"/>
                  </a:cubicBezTo>
                  <a:cubicBezTo>
                    <a:pt x="31" y="12"/>
                    <a:pt x="31" y="12"/>
                    <a:pt x="31" y="12"/>
                  </a:cubicBezTo>
                  <a:cubicBezTo>
                    <a:pt x="31" y="12"/>
                    <a:pt x="31" y="13"/>
                    <a:pt x="32" y="13"/>
                  </a:cubicBezTo>
                  <a:cubicBezTo>
                    <a:pt x="33" y="13"/>
                    <a:pt x="33" y="13"/>
                    <a:pt x="33" y="13"/>
                  </a:cubicBezTo>
                  <a:cubicBezTo>
                    <a:pt x="34" y="13"/>
                    <a:pt x="34" y="12"/>
                    <a:pt x="34" y="12"/>
                  </a:cubicBezTo>
                  <a:lnTo>
                    <a:pt x="34" y="4"/>
                  </a:lnTo>
                  <a:close/>
                  <a:moveTo>
                    <a:pt x="41" y="25"/>
                  </a:moveTo>
                  <a:cubicBezTo>
                    <a:pt x="41" y="17"/>
                    <a:pt x="41" y="17"/>
                    <a:pt x="41" y="17"/>
                  </a:cubicBezTo>
                  <a:cubicBezTo>
                    <a:pt x="33" y="17"/>
                    <a:pt x="33" y="17"/>
                    <a:pt x="33" y="17"/>
                  </a:cubicBezTo>
                  <a:cubicBezTo>
                    <a:pt x="33" y="25"/>
                    <a:pt x="33" y="25"/>
                    <a:pt x="33" y="25"/>
                  </a:cubicBezTo>
                  <a:lnTo>
                    <a:pt x="41" y="25"/>
                  </a:lnTo>
                  <a:close/>
                  <a:moveTo>
                    <a:pt x="41" y="35"/>
                  </a:moveTo>
                  <a:cubicBezTo>
                    <a:pt x="41" y="26"/>
                    <a:pt x="41" y="26"/>
                    <a:pt x="41" y="26"/>
                  </a:cubicBezTo>
                  <a:cubicBezTo>
                    <a:pt x="33" y="26"/>
                    <a:pt x="33" y="26"/>
                    <a:pt x="33" y="26"/>
                  </a:cubicBezTo>
                  <a:cubicBezTo>
                    <a:pt x="33" y="35"/>
                    <a:pt x="33" y="35"/>
                    <a:pt x="33" y="35"/>
                  </a:cubicBezTo>
                  <a:lnTo>
                    <a:pt x="41" y="35"/>
                  </a:lnTo>
                  <a:close/>
                  <a:moveTo>
                    <a:pt x="41" y="44"/>
                  </a:moveTo>
                  <a:cubicBezTo>
                    <a:pt x="41" y="37"/>
                    <a:pt x="41" y="37"/>
                    <a:pt x="41" y="37"/>
                  </a:cubicBezTo>
                  <a:cubicBezTo>
                    <a:pt x="33" y="37"/>
                    <a:pt x="33" y="37"/>
                    <a:pt x="33" y="37"/>
                  </a:cubicBezTo>
                  <a:cubicBezTo>
                    <a:pt x="33" y="44"/>
                    <a:pt x="33" y="44"/>
                    <a:pt x="33" y="44"/>
                  </a:cubicBezTo>
                  <a:lnTo>
                    <a:pt x="41" y="44"/>
                  </a:lnTo>
                  <a:close/>
                </a:path>
              </a:pathLst>
            </a:custGeom>
            <a:solidFill>
              <a:srgbClr val="FFFFFF"/>
            </a:solidFill>
            <a:ln>
              <a:noFill/>
            </a:ln>
          </p:spPr>
          <p:txBody>
            <a:bodyPr wrap="square" lIns="91440" tIns="45720" rIns="91440" bIns="45720" anchor="ctr">
              <a:normAutofit lnSpcReduction="10000"/>
            </a:bodyPr>
            <a:lstStyle/>
            <a:p>
              <a:pPr algn="ctr"/>
              <a:endParaRPr dirty="0"/>
            </a:p>
          </p:txBody>
        </p:sp>
        <p:sp>
          <p:nvSpPr>
            <p:cNvPr id="18" name="Icon2"/>
            <p:cNvSpPr/>
            <p:nvPr/>
          </p:nvSpPr>
          <p:spPr bwMode="auto">
            <a:xfrm>
              <a:off x="4502139" y="3254550"/>
              <a:ext cx="363892" cy="347040"/>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FFFFFF"/>
            </a:solidFill>
            <a:ln>
              <a:noFill/>
            </a:ln>
          </p:spPr>
          <p:txBody>
            <a:bodyPr wrap="square" lIns="91440" tIns="45720" rIns="91440" bIns="45720" anchor="ctr">
              <a:normAutofit lnSpcReduction="10000"/>
            </a:bodyPr>
            <a:lstStyle/>
            <a:p>
              <a:pPr algn="ctr"/>
              <a:endParaRPr dirty="0"/>
            </a:p>
          </p:txBody>
        </p:sp>
        <p:sp>
          <p:nvSpPr>
            <p:cNvPr id="19" name="Icon3"/>
            <p:cNvSpPr/>
            <p:nvPr/>
          </p:nvSpPr>
          <p:spPr bwMode="auto">
            <a:xfrm>
              <a:off x="7338173" y="3246399"/>
              <a:ext cx="363892" cy="363343"/>
            </a:xfrm>
            <a:custGeom>
              <a:avLst/>
              <a:gdLst>
                <a:gd name="connsiteX0" fmla="*/ 497095 w 607639"/>
                <a:gd name="connsiteY0" fmla="*/ 261992 h 606722"/>
                <a:gd name="connsiteX1" fmla="*/ 497095 w 607639"/>
                <a:gd name="connsiteY1" fmla="*/ 468794 h 606722"/>
                <a:gd name="connsiteX2" fmla="*/ 524775 w 607639"/>
                <a:gd name="connsiteY2" fmla="*/ 468794 h 606722"/>
                <a:gd name="connsiteX3" fmla="*/ 524775 w 607639"/>
                <a:gd name="connsiteY3" fmla="*/ 261992 h 606722"/>
                <a:gd name="connsiteX4" fmla="*/ 414320 w 607639"/>
                <a:gd name="connsiteY4" fmla="*/ 261992 h 606722"/>
                <a:gd name="connsiteX5" fmla="*/ 414320 w 607639"/>
                <a:gd name="connsiteY5" fmla="*/ 468794 h 606722"/>
                <a:gd name="connsiteX6" fmla="*/ 469503 w 607639"/>
                <a:gd name="connsiteY6" fmla="*/ 468794 h 606722"/>
                <a:gd name="connsiteX7" fmla="*/ 469503 w 607639"/>
                <a:gd name="connsiteY7" fmla="*/ 261992 h 606722"/>
                <a:gd name="connsiteX8" fmla="*/ 359047 w 607639"/>
                <a:gd name="connsiteY8" fmla="*/ 261992 h 606722"/>
                <a:gd name="connsiteX9" fmla="*/ 359047 w 607639"/>
                <a:gd name="connsiteY9" fmla="*/ 468794 h 606722"/>
                <a:gd name="connsiteX10" fmla="*/ 386639 w 607639"/>
                <a:gd name="connsiteY10" fmla="*/ 468794 h 606722"/>
                <a:gd name="connsiteX11" fmla="*/ 386639 w 607639"/>
                <a:gd name="connsiteY11" fmla="*/ 261992 h 606722"/>
                <a:gd name="connsiteX12" fmla="*/ 276183 w 607639"/>
                <a:gd name="connsiteY12" fmla="*/ 261992 h 606722"/>
                <a:gd name="connsiteX13" fmla="*/ 276183 w 607639"/>
                <a:gd name="connsiteY13" fmla="*/ 468794 h 606722"/>
                <a:gd name="connsiteX14" fmla="*/ 331456 w 607639"/>
                <a:gd name="connsiteY14" fmla="*/ 468794 h 606722"/>
                <a:gd name="connsiteX15" fmla="*/ 331456 w 607639"/>
                <a:gd name="connsiteY15" fmla="*/ 261992 h 606722"/>
                <a:gd name="connsiteX16" fmla="*/ 220911 w 607639"/>
                <a:gd name="connsiteY16" fmla="*/ 261992 h 606722"/>
                <a:gd name="connsiteX17" fmla="*/ 220911 w 607639"/>
                <a:gd name="connsiteY17" fmla="*/ 468794 h 606722"/>
                <a:gd name="connsiteX18" fmla="*/ 248592 w 607639"/>
                <a:gd name="connsiteY18" fmla="*/ 468794 h 606722"/>
                <a:gd name="connsiteX19" fmla="*/ 248592 w 607639"/>
                <a:gd name="connsiteY19" fmla="*/ 261992 h 606722"/>
                <a:gd name="connsiteX20" fmla="*/ 138136 w 607639"/>
                <a:gd name="connsiteY20" fmla="*/ 261992 h 606722"/>
                <a:gd name="connsiteX21" fmla="*/ 138136 w 607639"/>
                <a:gd name="connsiteY21" fmla="*/ 468794 h 606722"/>
                <a:gd name="connsiteX22" fmla="*/ 193319 w 607639"/>
                <a:gd name="connsiteY22" fmla="*/ 468794 h 606722"/>
                <a:gd name="connsiteX23" fmla="*/ 193319 w 607639"/>
                <a:gd name="connsiteY23" fmla="*/ 261992 h 606722"/>
                <a:gd name="connsiteX24" fmla="*/ 82864 w 607639"/>
                <a:gd name="connsiteY24" fmla="*/ 261992 h 606722"/>
                <a:gd name="connsiteX25" fmla="*/ 82864 w 607639"/>
                <a:gd name="connsiteY25" fmla="*/ 468794 h 606722"/>
                <a:gd name="connsiteX26" fmla="*/ 110455 w 607639"/>
                <a:gd name="connsiteY26" fmla="*/ 468794 h 606722"/>
                <a:gd name="connsiteX27" fmla="*/ 110455 w 607639"/>
                <a:gd name="connsiteY27" fmla="*/ 261992 h 606722"/>
                <a:gd name="connsiteX28" fmla="*/ 303820 w 607639"/>
                <a:gd name="connsiteY28" fmla="*/ 110294 h 606722"/>
                <a:gd name="connsiteX29" fmla="*/ 331447 w 607639"/>
                <a:gd name="connsiteY29" fmla="*/ 137885 h 606722"/>
                <a:gd name="connsiteX30" fmla="*/ 303820 w 607639"/>
                <a:gd name="connsiteY30" fmla="*/ 165476 h 606722"/>
                <a:gd name="connsiteX31" fmla="*/ 276193 w 607639"/>
                <a:gd name="connsiteY31" fmla="*/ 137885 h 606722"/>
                <a:gd name="connsiteX32" fmla="*/ 303820 w 607639"/>
                <a:gd name="connsiteY32" fmla="*/ 110294 h 606722"/>
                <a:gd name="connsiteX33" fmla="*/ 303775 w 607639"/>
                <a:gd name="connsiteY33" fmla="*/ 27550 h 606722"/>
                <a:gd name="connsiteX34" fmla="*/ 174005 w 607639"/>
                <a:gd name="connsiteY34" fmla="*/ 103446 h 606722"/>
                <a:gd name="connsiteX35" fmla="*/ 299681 w 607639"/>
                <a:gd name="connsiteY35" fmla="*/ 56522 h 606722"/>
                <a:gd name="connsiteX36" fmla="*/ 309293 w 607639"/>
                <a:gd name="connsiteY36" fmla="*/ 55189 h 606722"/>
                <a:gd name="connsiteX37" fmla="*/ 434969 w 607639"/>
                <a:gd name="connsiteY37" fmla="*/ 102024 h 606722"/>
                <a:gd name="connsiteX38" fmla="*/ 303775 w 607639"/>
                <a:gd name="connsiteY38" fmla="*/ 27550 h 606722"/>
                <a:gd name="connsiteX39" fmla="*/ 303775 w 607639"/>
                <a:gd name="connsiteY39" fmla="*/ 0 h 606722"/>
                <a:gd name="connsiteX40" fmla="*/ 470927 w 607639"/>
                <a:gd name="connsiteY40" fmla="*/ 115799 h 606722"/>
                <a:gd name="connsiteX41" fmla="*/ 570346 w 607639"/>
                <a:gd name="connsiteY41" fmla="*/ 153036 h 606722"/>
                <a:gd name="connsiteX42" fmla="*/ 579958 w 607639"/>
                <a:gd name="connsiteY42" fmla="*/ 165478 h 606722"/>
                <a:gd name="connsiteX43" fmla="*/ 579958 w 607639"/>
                <a:gd name="connsiteY43" fmla="*/ 193028 h 606722"/>
                <a:gd name="connsiteX44" fmla="*/ 579958 w 607639"/>
                <a:gd name="connsiteY44" fmla="*/ 248217 h 606722"/>
                <a:gd name="connsiteX45" fmla="*/ 566163 w 607639"/>
                <a:gd name="connsiteY45" fmla="*/ 261992 h 606722"/>
                <a:gd name="connsiteX46" fmla="*/ 552367 w 607639"/>
                <a:gd name="connsiteY46" fmla="*/ 261992 h 606722"/>
                <a:gd name="connsiteX47" fmla="*/ 552367 w 607639"/>
                <a:gd name="connsiteY47" fmla="*/ 468794 h 606722"/>
                <a:gd name="connsiteX48" fmla="*/ 566163 w 607639"/>
                <a:gd name="connsiteY48" fmla="*/ 468794 h 606722"/>
                <a:gd name="connsiteX49" fmla="*/ 579958 w 607639"/>
                <a:gd name="connsiteY49" fmla="*/ 482569 h 606722"/>
                <a:gd name="connsiteX50" fmla="*/ 566163 w 607639"/>
                <a:gd name="connsiteY50" fmla="*/ 496344 h 606722"/>
                <a:gd name="connsiteX51" fmla="*/ 538571 w 607639"/>
                <a:gd name="connsiteY51" fmla="*/ 496344 h 606722"/>
                <a:gd name="connsiteX52" fmla="*/ 483299 w 607639"/>
                <a:gd name="connsiteY52" fmla="*/ 496344 h 606722"/>
                <a:gd name="connsiteX53" fmla="*/ 400435 w 607639"/>
                <a:gd name="connsiteY53" fmla="*/ 496344 h 606722"/>
                <a:gd name="connsiteX54" fmla="*/ 345252 w 607639"/>
                <a:gd name="connsiteY54" fmla="*/ 496344 h 606722"/>
                <a:gd name="connsiteX55" fmla="*/ 262387 w 607639"/>
                <a:gd name="connsiteY55" fmla="*/ 496344 h 606722"/>
                <a:gd name="connsiteX56" fmla="*/ 207115 w 607639"/>
                <a:gd name="connsiteY56" fmla="*/ 496344 h 606722"/>
                <a:gd name="connsiteX57" fmla="*/ 124251 w 607639"/>
                <a:gd name="connsiteY57" fmla="*/ 496344 h 606722"/>
                <a:gd name="connsiteX58" fmla="*/ 69068 w 607639"/>
                <a:gd name="connsiteY58" fmla="*/ 496344 h 606722"/>
                <a:gd name="connsiteX59" fmla="*/ 55272 w 607639"/>
                <a:gd name="connsiteY59" fmla="*/ 496344 h 606722"/>
                <a:gd name="connsiteX60" fmla="*/ 55272 w 607639"/>
                <a:gd name="connsiteY60" fmla="*/ 537758 h 606722"/>
                <a:gd name="connsiteX61" fmla="*/ 41387 w 607639"/>
                <a:gd name="connsiteY61" fmla="*/ 551533 h 606722"/>
                <a:gd name="connsiteX62" fmla="*/ 27592 w 607639"/>
                <a:gd name="connsiteY62" fmla="*/ 551533 h 606722"/>
                <a:gd name="connsiteX63" fmla="*/ 27592 w 607639"/>
                <a:gd name="connsiteY63" fmla="*/ 579083 h 606722"/>
                <a:gd name="connsiteX64" fmla="*/ 579958 w 607639"/>
                <a:gd name="connsiteY64" fmla="*/ 579083 h 606722"/>
                <a:gd name="connsiteX65" fmla="*/ 579958 w 607639"/>
                <a:gd name="connsiteY65" fmla="*/ 551533 h 606722"/>
                <a:gd name="connsiteX66" fmla="*/ 96660 w 607639"/>
                <a:gd name="connsiteY66" fmla="*/ 551533 h 606722"/>
                <a:gd name="connsiteX67" fmla="*/ 82864 w 607639"/>
                <a:gd name="connsiteY67" fmla="*/ 537758 h 606722"/>
                <a:gd name="connsiteX68" fmla="*/ 96660 w 607639"/>
                <a:gd name="connsiteY68" fmla="*/ 523983 h 606722"/>
                <a:gd name="connsiteX69" fmla="*/ 593843 w 607639"/>
                <a:gd name="connsiteY69" fmla="*/ 523983 h 606722"/>
                <a:gd name="connsiteX70" fmla="*/ 607639 w 607639"/>
                <a:gd name="connsiteY70" fmla="*/ 537758 h 606722"/>
                <a:gd name="connsiteX71" fmla="*/ 607639 w 607639"/>
                <a:gd name="connsiteY71" fmla="*/ 592947 h 606722"/>
                <a:gd name="connsiteX72" fmla="*/ 593843 w 607639"/>
                <a:gd name="connsiteY72" fmla="*/ 606722 h 606722"/>
                <a:gd name="connsiteX73" fmla="*/ 13796 w 607639"/>
                <a:gd name="connsiteY73" fmla="*/ 606722 h 606722"/>
                <a:gd name="connsiteX74" fmla="*/ 0 w 607639"/>
                <a:gd name="connsiteY74" fmla="*/ 592947 h 606722"/>
                <a:gd name="connsiteX75" fmla="*/ 0 w 607639"/>
                <a:gd name="connsiteY75" fmla="*/ 537758 h 606722"/>
                <a:gd name="connsiteX76" fmla="*/ 13796 w 607639"/>
                <a:gd name="connsiteY76" fmla="*/ 523983 h 606722"/>
                <a:gd name="connsiteX77" fmla="*/ 27592 w 607639"/>
                <a:gd name="connsiteY77" fmla="*/ 523983 h 606722"/>
                <a:gd name="connsiteX78" fmla="*/ 27592 w 607639"/>
                <a:gd name="connsiteY78" fmla="*/ 482569 h 606722"/>
                <a:gd name="connsiteX79" fmla="*/ 41387 w 607639"/>
                <a:gd name="connsiteY79" fmla="*/ 468794 h 606722"/>
                <a:gd name="connsiteX80" fmla="*/ 55272 w 607639"/>
                <a:gd name="connsiteY80" fmla="*/ 468794 h 606722"/>
                <a:gd name="connsiteX81" fmla="*/ 55272 w 607639"/>
                <a:gd name="connsiteY81" fmla="*/ 261992 h 606722"/>
                <a:gd name="connsiteX82" fmla="*/ 41387 w 607639"/>
                <a:gd name="connsiteY82" fmla="*/ 261992 h 606722"/>
                <a:gd name="connsiteX83" fmla="*/ 27592 w 607639"/>
                <a:gd name="connsiteY83" fmla="*/ 248217 h 606722"/>
                <a:gd name="connsiteX84" fmla="*/ 41387 w 607639"/>
                <a:gd name="connsiteY84" fmla="*/ 234442 h 606722"/>
                <a:gd name="connsiteX85" fmla="*/ 69068 w 607639"/>
                <a:gd name="connsiteY85" fmla="*/ 234442 h 606722"/>
                <a:gd name="connsiteX86" fmla="*/ 124251 w 607639"/>
                <a:gd name="connsiteY86" fmla="*/ 234442 h 606722"/>
                <a:gd name="connsiteX87" fmla="*/ 207115 w 607639"/>
                <a:gd name="connsiteY87" fmla="*/ 234442 h 606722"/>
                <a:gd name="connsiteX88" fmla="*/ 262387 w 607639"/>
                <a:gd name="connsiteY88" fmla="*/ 234442 h 606722"/>
                <a:gd name="connsiteX89" fmla="*/ 345252 w 607639"/>
                <a:gd name="connsiteY89" fmla="*/ 234442 h 606722"/>
                <a:gd name="connsiteX90" fmla="*/ 400435 w 607639"/>
                <a:gd name="connsiteY90" fmla="*/ 234442 h 606722"/>
                <a:gd name="connsiteX91" fmla="*/ 483299 w 607639"/>
                <a:gd name="connsiteY91" fmla="*/ 234442 h 606722"/>
                <a:gd name="connsiteX92" fmla="*/ 538571 w 607639"/>
                <a:gd name="connsiteY92" fmla="*/ 234442 h 606722"/>
                <a:gd name="connsiteX93" fmla="*/ 552367 w 607639"/>
                <a:gd name="connsiteY93" fmla="*/ 234442 h 606722"/>
                <a:gd name="connsiteX94" fmla="*/ 552367 w 607639"/>
                <a:gd name="connsiteY94" fmla="*/ 193028 h 606722"/>
                <a:gd name="connsiteX95" fmla="*/ 552367 w 607639"/>
                <a:gd name="connsiteY95" fmla="*/ 175076 h 606722"/>
                <a:gd name="connsiteX96" fmla="*/ 303775 w 607639"/>
                <a:gd name="connsiteY96" fmla="*/ 84072 h 606722"/>
                <a:gd name="connsiteX97" fmla="*/ 55272 w 607639"/>
                <a:gd name="connsiteY97" fmla="*/ 175076 h 606722"/>
                <a:gd name="connsiteX98" fmla="*/ 55272 w 607639"/>
                <a:gd name="connsiteY98" fmla="*/ 179253 h 606722"/>
                <a:gd name="connsiteX99" fmla="*/ 510979 w 607639"/>
                <a:gd name="connsiteY99" fmla="*/ 179253 h 606722"/>
                <a:gd name="connsiteX100" fmla="*/ 524775 w 607639"/>
                <a:gd name="connsiteY100" fmla="*/ 193028 h 606722"/>
                <a:gd name="connsiteX101" fmla="*/ 510979 w 607639"/>
                <a:gd name="connsiteY101" fmla="*/ 206803 h 606722"/>
                <a:gd name="connsiteX102" fmla="*/ 41387 w 607639"/>
                <a:gd name="connsiteY102" fmla="*/ 206803 h 606722"/>
                <a:gd name="connsiteX103" fmla="*/ 27592 w 607639"/>
                <a:gd name="connsiteY103" fmla="*/ 193028 h 606722"/>
                <a:gd name="connsiteX104" fmla="*/ 27592 w 607639"/>
                <a:gd name="connsiteY104" fmla="*/ 165478 h 606722"/>
                <a:gd name="connsiteX105" fmla="*/ 37293 w 607639"/>
                <a:gd name="connsiteY105" fmla="*/ 153036 h 606722"/>
                <a:gd name="connsiteX106" fmla="*/ 136712 w 607639"/>
                <a:gd name="connsiteY106" fmla="*/ 115799 h 606722"/>
                <a:gd name="connsiteX107" fmla="*/ 303775 w 607639"/>
                <a:gd name="connsiteY10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607639" h="606722">
                  <a:moveTo>
                    <a:pt x="497095" y="261992"/>
                  </a:moveTo>
                  <a:lnTo>
                    <a:pt x="497095" y="468794"/>
                  </a:lnTo>
                  <a:lnTo>
                    <a:pt x="524775" y="468794"/>
                  </a:lnTo>
                  <a:lnTo>
                    <a:pt x="524775" y="261992"/>
                  </a:lnTo>
                  <a:close/>
                  <a:moveTo>
                    <a:pt x="414320" y="261992"/>
                  </a:moveTo>
                  <a:lnTo>
                    <a:pt x="414320" y="468794"/>
                  </a:lnTo>
                  <a:lnTo>
                    <a:pt x="469503" y="468794"/>
                  </a:lnTo>
                  <a:lnTo>
                    <a:pt x="469503" y="261992"/>
                  </a:lnTo>
                  <a:close/>
                  <a:moveTo>
                    <a:pt x="359047" y="261992"/>
                  </a:moveTo>
                  <a:lnTo>
                    <a:pt x="359047" y="468794"/>
                  </a:lnTo>
                  <a:lnTo>
                    <a:pt x="386639" y="468794"/>
                  </a:lnTo>
                  <a:lnTo>
                    <a:pt x="386639" y="261992"/>
                  </a:lnTo>
                  <a:close/>
                  <a:moveTo>
                    <a:pt x="276183" y="261992"/>
                  </a:moveTo>
                  <a:lnTo>
                    <a:pt x="276183" y="468794"/>
                  </a:lnTo>
                  <a:lnTo>
                    <a:pt x="331456" y="468794"/>
                  </a:lnTo>
                  <a:lnTo>
                    <a:pt x="331456" y="261992"/>
                  </a:lnTo>
                  <a:close/>
                  <a:moveTo>
                    <a:pt x="220911" y="261992"/>
                  </a:moveTo>
                  <a:lnTo>
                    <a:pt x="220911" y="468794"/>
                  </a:lnTo>
                  <a:lnTo>
                    <a:pt x="248592" y="468794"/>
                  </a:lnTo>
                  <a:lnTo>
                    <a:pt x="248592" y="261992"/>
                  </a:lnTo>
                  <a:close/>
                  <a:moveTo>
                    <a:pt x="138136" y="261992"/>
                  </a:moveTo>
                  <a:lnTo>
                    <a:pt x="138136" y="468794"/>
                  </a:lnTo>
                  <a:lnTo>
                    <a:pt x="193319" y="468794"/>
                  </a:lnTo>
                  <a:lnTo>
                    <a:pt x="193319" y="261992"/>
                  </a:lnTo>
                  <a:close/>
                  <a:moveTo>
                    <a:pt x="82864" y="261992"/>
                  </a:moveTo>
                  <a:lnTo>
                    <a:pt x="82864" y="468794"/>
                  </a:lnTo>
                  <a:lnTo>
                    <a:pt x="110455" y="468794"/>
                  </a:lnTo>
                  <a:lnTo>
                    <a:pt x="110455" y="261992"/>
                  </a:lnTo>
                  <a:close/>
                  <a:moveTo>
                    <a:pt x="303820" y="110294"/>
                  </a:moveTo>
                  <a:cubicBezTo>
                    <a:pt x="319078" y="110294"/>
                    <a:pt x="331447" y="122647"/>
                    <a:pt x="331447" y="137885"/>
                  </a:cubicBezTo>
                  <a:cubicBezTo>
                    <a:pt x="331447" y="153123"/>
                    <a:pt x="319078" y="165476"/>
                    <a:pt x="303820" y="165476"/>
                  </a:cubicBezTo>
                  <a:cubicBezTo>
                    <a:pt x="288562" y="165476"/>
                    <a:pt x="276193" y="153123"/>
                    <a:pt x="276193" y="137885"/>
                  </a:cubicBezTo>
                  <a:cubicBezTo>
                    <a:pt x="276193" y="122647"/>
                    <a:pt x="288562" y="110294"/>
                    <a:pt x="303820" y="110294"/>
                  </a:cubicBezTo>
                  <a:close/>
                  <a:moveTo>
                    <a:pt x="303775" y="27550"/>
                  </a:moveTo>
                  <a:cubicBezTo>
                    <a:pt x="248592" y="27550"/>
                    <a:pt x="198838" y="57944"/>
                    <a:pt x="174005" y="103446"/>
                  </a:cubicBezTo>
                  <a:lnTo>
                    <a:pt x="299681" y="56522"/>
                  </a:lnTo>
                  <a:cubicBezTo>
                    <a:pt x="302440" y="55189"/>
                    <a:pt x="305199" y="55189"/>
                    <a:pt x="309293" y="55189"/>
                  </a:cubicBezTo>
                  <a:lnTo>
                    <a:pt x="434969" y="102024"/>
                  </a:lnTo>
                  <a:cubicBezTo>
                    <a:pt x="408712" y="57944"/>
                    <a:pt x="359047" y="27550"/>
                    <a:pt x="303775" y="27550"/>
                  </a:cubicBezTo>
                  <a:close/>
                  <a:moveTo>
                    <a:pt x="303775" y="0"/>
                  </a:moveTo>
                  <a:cubicBezTo>
                    <a:pt x="379786" y="0"/>
                    <a:pt x="446006" y="48257"/>
                    <a:pt x="470927" y="115799"/>
                  </a:cubicBezTo>
                  <a:lnTo>
                    <a:pt x="570346" y="153036"/>
                  </a:lnTo>
                  <a:cubicBezTo>
                    <a:pt x="575864" y="154458"/>
                    <a:pt x="579958" y="159968"/>
                    <a:pt x="579958" y="165478"/>
                  </a:cubicBezTo>
                  <a:lnTo>
                    <a:pt x="579958" y="193028"/>
                  </a:lnTo>
                  <a:lnTo>
                    <a:pt x="579958" y="248217"/>
                  </a:lnTo>
                  <a:cubicBezTo>
                    <a:pt x="579958" y="256482"/>
                    <a:pt x="574440" y="261992"/>
                    <a:pt x="566163" y="261992"/>
                  </a:cubicBezTo>
                  <a:lnTo>
                    <a:pt x="552367" y="261992"/>
                  </a:lnTo>
                  <a:lnTo>
                    <a:pt x="552367" y="468794"/>
                  </a:lnTo>
                  <a:lnTo>
                    <a:pt x="566163" y="468794"/>
                  </a:lnTo>
                  <a:cubicBezTo>
                    <a:pt x="574440" y="468794"/>
                    <a:pt x="579958" y="474304"/>
                    <a:pt x="579958" y="482569"/>
                  </a:cubicBezTo>
                  <a:cubicBezTo>
                    <a:pt x="579958" y="490834"/>
                    <a:pt x="574440" y="496344"/>
                    <a:pt x="566163" y="496344"/>
                  </a:cubicBezTo>
                  <a:lnTo>
                    <a:pt x="538571" y="496344"/>
                  </a:lnTo>
                  <a:lnTo>
                    <a:pt x="483299" y="496344"/>
                  </a:lnTo>
                  <a:lnTo>
                    <a:pt x="400435" y="496344"/>
                  </a:lnTo>
                  <a:lnTo>
                    <a:pt x="345252" y="496344"/>
                  </a:lnTo>
                  <a:lnTo>
                    <a:pt x="262387" y="496344"/>
                  </a:lnTo>
                  <a:lnTo>
                    <a:pt x="207115" y="496344"/>
                  </a:lnTo>
                  <a:lnTo>
                    <a:pt x="124251" y="496344"/>
                  </a:lnTo>
                  <a:lnTo>
                    <a:pt x="69068" y="496344"/>
                  </a:lnTo>
                  <a:lnTo>
                    <a:pt x="55272" y="496344"/>
                  </a:lnTo>
                  <a:lnTo>
                    <a:pt x="55272" y="537758"/>
                  </a:lnTo>
                  <a:cubicBezTo>
                    <a:pt x="55272" y="546023"/>
                    <a:pt x="49754" y="551533"/>
                    <a:pt x="41387" y="551533"/>
                  </a:cubicBezTo>
                  <a:lnTo>
                    <a:pt x="27592" y="551533"/>
                  </a:lnTo>
                  <a:lnTo>
                    <a:pt x="27592" y="579083"/>
                  </a:lnTo>
                  <a:lnTo>
                    <a:pt x="579958" y="579083"/>
                  </a:lnTo>
                  <a:lnTo>
                    <a:pt x="579958" y="551533"/>
                  </a:lnTo>
                  <a:lnTo>
                    <a:pt x="96660" y="551533"/>
                  </a:lnTo>
                  <a:cubicBezTo>
                    <a:pt x="88382" y="551533"/>
                    <a:pt x="82864" y="546023"/>
                    <a:pt x="82864" y="537758"/>
                  </a:cubicBezTo>
                  <a:cubicBezTo>
                    <a:pt x="82864" y="529493"/>
                    <a:pt x="88382" y="523983"/>
                    <a:pt x="96660" y="523983"/>
                  </a:cubicBezTo>
                  <a:lnTo>
                    <a:pt x="593843" y="523983"/>
                  </a:lnTo>
                  <a:cubicBezTo>
                    <a:pt x="602121" y="523983"/>
                    <a:pt x="607639" y="529493"/>
                    <a:pt x="607639" y="537758"/>
                  </a:cubicBezTo>
                  <a:lnTo>
                    <a:pt x="607639" y="592947"/>
                  </a:lnTo>
                  <a:cubicBezTo>
                    <a:pt x="607639" y="601212"/>
                    <a:pt x="602121" y="606722"/>
                    <a:pt x="593843" y="606722"/>
                  </a:cubicBezTo>
                  <a:lnTo>
                    <a:pt x="13796" y="606722"/>
                  </a:lnTo>
                  <a:cubicBezTo>
                    <a:pt x="5518" y="606722"/>
                    <a:pt x="0" y="601212"/>
                    <a:pt x="0" y="592947"/>
                  </a:cubicBezTo>
                  <a:lnTo>
                    <a:pt x="0" y="537758"/>
                  </a:lnTo>
                  <a:cubicBezTo>
                    <a:pt x="0" y="529493"/>
                    <a:pt x="5518" y="523983"/>
                    <a:pt x="13796" y="523983"/>
                  </a:cubicBezTo>
                  <a:lnTo>
                    <a:pt x="27592" y="523983"/>
                  </a:lnTo>
                  <a:lnTo>
                    <a:pt x="27592" y="482569"/>
                  </a:lnTo>
                  <a:cubicBezTo>
                    <a:pt x="27592" y="474304"/>
                    <a:pt x="33110" y="468794"/>
                    <a:pt x="41387" y="468794"/>
                  </a:cubicBezTo>
                  <a:lnTo>
                    <a:pt x="55272" y="468794"/>
                  </a:lnTo>
                  <a:lnTo>
                    <a:pt x="55272" y="261992"/>
                  </a:lnTo>
                  <a:lnTo>
                    <a:pt x="41387" y="261992"/>
                  </a:lnTo>
                  <a:cubicBezTo>
                    <a:pt x="33110" y="261992"/>
                    <a:pt x="27592" y="256482"/>
                    <a:pt x="27592" y="248217"/>
                  </a:cubicBezTo>
                  <a:cubicBezTo>
                    <a:pt x="27592" y="239952"/>
                    <a:pt x="33110" y="234442"/>
                    <a:pt x="41387" y="234442"/>
                  </a:cubicBezTo>
                  <a:lnTo>
                    <a:pt x="69068" y="234442"/>
                  </a:lnTo>
                  <a:lnTo>
                    <a:pt x="124251" y="234442"/>
                  </a:lnTo>
                  <a:lnTo>
                    <a:pt x="207115" y="234442"/>
                  </a:lnTo>
                  <a:lnTo>
                    <a:pt x="262387" y="234442"/>
                  </a:lnTo>
                  <a:lnTo>
                    <a:pt x="345252" y="234442"/>
                  </a:lnTo>
                  <a:lnTo>
                    <a:pt x="400435" y="234442"/>
                  </a:lnTo>
                  <a:lnTo>
                    <a:pt x="483299" y="234442"/>
                  </a:lnTo>
                  <a:lnTo>
                    <a:pt x="538571" y="234442"/>
                  </a:lnTo>
                  <a:lnTo>
                    <a:pt x="552367" y="234442"/>
                  </a:lnTo>
                  <a:lnTo>
                    <a:pt x="552367" y="193028"/>
                  </a:lnTo>
                  <a:lnTo>
                    <a:pt x="552367" y="175076"/>
                  </a:lnTo>
                  <a:lnTo>
                    <a:pt x="303775" y="84072"/>
                  </a:lnTo>
                  <a:lnTo>
                    <a:pt x="55272" y="175076"/>
                  </a:lnTo>
                  <a:lnTo>
                    <a:pt x="55272" y="179253"/>
                  </a:lnTo>
                  <a:lnTo>
                    <a:pt x="510979" y="179253"/>
                  </a:lnTo>
                  <a:cubicBezTo>
                    <a:pt x="519257" y="179253"/>
                    <a:pt x="524775" y="184763"/>
                    <a:pt x="524775" y="193028"/>
                  </a:cubicBezTo>
                  <a:cubicBezTo>
                    <a:pt x="524775" y="201293"/>
                    <a:pt x="519257" y="206803"/>
                    <a:pt x="510979" y="206803"/>
                  </a:cubicBezTo>
                  <a:lnTo>
                    <a:pt x="41387" y="206803"/>
                  </a:lnTo>
                  <a:cubicBezTo>
                    <a:pt x="33110" y="206803"/>
                    <a:pt x="27592" y="201293"/>
                    <a:pt x="27592" y="193028"/>
                  </a:cubicBezTo>
                  <a:lnTo>
                    <a:pt x="27592" y="165478"/>
                  </a:lnTo>
                  <a:cubicBezTo>
                    <a:pt x="27592" y="159968"/>
                    <a:pt x="31775" y="154458"/>
                    <a:pt x="37293" y="153036"/>
                  </a:cubicBezTo>
                  <a:lnTo>
                    <a:pt x="136712" y="115799"/>
                  </a:lnTo>
                  <a:cubicBezTo>
                    <a:pt x="161545" y="48257"/>
                    <a:pt x="227853" y="0"/>
                    <a:pt x="303775" y="0"/>
                  </a:cubicBezTo>
                  <a:close/>
                </a:path>
              </a:pathLst>
            </a:custGeom>
            <a:solidFill>
              <a:srgbClr val="FFFFFF"/>
            </a:solidFill>
            <a:ln>
              <a:noFill/>
            </a:ln>
          </p:spPr>
          <p:txBody>
            <a:bodyPr wrap="square" lIns="91440" tIns="45720" rIns="91440" bIns="45720" anchor="ctr">
              <a:normAutofit lnSpcReduction="10000"/>
            </a:bodyPr>
            <a:lstStyle/>
            <a:p>
              <a:pPr algn="ctr"/>
              <a:endParaRPr dirty="0"/>
            </a:p>
          </p:txBody>
        </p:sp>
        <p:sp>
          <p:nvSpPr>
            <p:cNvPr id="20" name="Icon4"/>
            <p:cNvSpPr/>
            <p:nvPr/>
          </p:nvSpPr>
          <p:spPr bwMode="auto">
            <a:xfrm>
              <a:off x="10174207" y="3246412"/>
              <a:ext cx="363892" cy="363317"/>
            </a:xfrm>
            <a:custGeom>
              <a:avLst/>
              <a:gdLst>
                <a:gd name="connsiteX0" fmla="*/ 325000 h 606722"/>
                <a:gd name="connsiteY0" fmla="*/ 325000 h 606722"/>
                <a:gd name="connsiteX1" fmla="*/ 325000 h 606722"/>
                <a:gd name="connsiteY1" fmla="*/ 325000 h 606722"/>
                <a:gd name="connsiteX2" fmla="*/ 325000 h 606722"/>
                <a:gd name="connsiteY2" fmla="*/ 325000 h 606722"/>
                <a:gd name="connsiteX3" fmla="*/ 325000 h 606722"/>
                <a:gd name="connsiteY3" fmla="*/ 325000 h 606722"/>
                <a:gd name="connsiteX4" fmla="*/ 325000 h 606722"/>
                <a:gd name="connsiteY4" fmla="*/ 325000 h 606722"/>
                <a:gd name="connsiteX5" fmla="*/ 325000 h 606722"/>
                <a:gd name="connsiteY5" fmla="*/ 325000 h 606722"/>
                <a:gd name="connsiteX6" fmla="*/ 325000 h 606722"/>
                <a:gd name="connsiteY6" fmla="*/ 325000 h 606722"/>
                <a:gd name="connsiteX7" fmla="*/ 325000 h 606722"/>
                <a:gd name="connsiteY7" fmla="*/ 325000 h 606722"/>
                <a:gd name="connsiteX8" fmla="*/ 325000 h 606722"/>
                <a:gd name="connsiteY8" fmla="*/ 325000 h 606722"/>
                <a:gd name="connsiteX9" fmla="*/ 325000 h 606722"/>
                <a:gd name="connsiteY9" fmla="*/ 325000 h 606722"/>
                <a:gd name="connsiteX10" fmla="*/ 325000 h 606722"/>
                <a:gd name="connsiteY10" fmla="*/ 325000 h 606722"/>
                <a:gd name="connsiteX11" fmla="*/ 325000 h 606722"/>
                <a:gd name="connsiteY11" fmla="*/ 325000 h 606722"/>
                <a:gd name="connsiteX12" fmla="*/ 325000 h 606722"/>
                <a:gd name="connsiteY12" fmla="*/ 325000 h 606722"/>
                <a:gd name="connsiteX13" fmla="*/ 325000 h 606722"/>
                <a:gd name="connsiteY13" fmla="*/ 325000 h 606722"/>
                <a:gd name="connsiteX14" fmla="*/ 325000 h 606722"/>
                <a:gd name="connsiteY14" fmla="*/ 325000 h 606722"/>
                <a:gd name="connsiteX15" fmla="*/ 325000 h 606722"/>
                <a:gd name="connsiteY15" fmla="*/ 325000 h 606722"/>
                <a:gd name="connsiteX16" fmla="*/ 325000 h 606722"/>
                <a:gd name="connsiteY16" fmla="*/ 325000 h 606722"/>
                <a:gd name="connsiteX17" fmla="*/ 325000 h 606722"/>
                <a:gd name="connsiteY17" fmla="*/ 325000 h 606722"/>
                <a:gd name="connsiteX18" fmla="*/ 325000 h 606722"/>
                <a:gd name="connsiteY18" fmla="*/ 325000 h 606722"/>
                <a:gd name="connsiteX19" fmla="*/ 325000 h 606722"/>
                <a:gd name="connsiteY19" fmla="*/ 325000 h 606722"/>
                <a:gd name="connsiteX20" fmla="*/ 325000 h 606722"/>
                <a:gd name="connsiteY20" fmla="*/ 325000 h 606722"/>
                <a:gd name="connsiteX21" fmla="*/ 325000 h 606722"/>
                <a:gd name="connsiteY21" fmla="*/ 325000 h 606722"/>
                <a:gd name="connsiteX22" fmla="*/ 325000 h 606722"/>
                <a:gd name="connsiteY22" fmla="*/ 325000 h 606722"/>
                <a:gd name="connsiteX23" fmla="*/ 325000 h 606722"/>
                <a:gd name="connsiteY23" fmla="*/ 325000 h 606722"/>
                <a:gd name="connsiteX24" fmla="*/ 325000 h 606722"/>
                <a:gd name="connsiteY24" fmla="*/ 325000 h 606722"/>
                <a:gd name="connsiteX25" fmla="*/ 325000 h 606722"/>
                <a:gd name="connsiteY25" fmla="*/ 325000 h 606722"/>
                <a:gd name="connsiteX26" fmla="*/ 325000 h 606722"/>
                <a:gd name="connsiteY26" fmla="*/ 325000 h 606722"/>
                <a:gd name="connsiteX27" fmla="*/ 325000 h 606722"/>
                <a:gd name="connsiteY27" fmla="*/ 325000 h 606722"/>
                <a:gd name="connsiteX28" fmla="*/ 325000 h 606722"/>
                <a:gd name="connsiteY28" fmla="*/ 325000 h 606722"/>
                <a:gd name="connsiteX29" fmla="*/ 325000 h 606722"/>
                <a:gd name="connsiteY29" fmla="*/ 325000 h 606722"/>
                <a:gd name="connsiteX30" fmla="*/ 325000 h 606722"/>
                <a:gd name="connsiteY30" fmla="*/ 325000 h 606722"/>
                <a:gd name="connsiteX31" fmla="*/ 325000 h 606722"/>
                <a:gd name="connsiteY31" fmla="*/ 325000 h 606722"/>
                <a:gd name="connsiteX32" fmla="*/ 325000 h 606722"/>
                <a:gd name="connsiteY32" fmla="*/ 325000 h 606722"/>
                <a:gd name="connsiteX33" fmla="*/ 325000 h 606722"/>
                <a:gd name="connsiteY33" fmla="*/ 325000 h 606722"/>
                <a:gd name="connsiteX34" fmla="*/ 325000 h 606722"/>
                <a:gd name="connsiteY34" fmla="*/ 325000 h 606722"/>
                <a:gd name="connsiteX35" fmla="*/ 325000 h 606722"/>
                <a:gd name="connsiteY35" fmla="*/ 325000 h 606722"/>
                <a:gd name="connsiteX36" fmla="*/ 325000 h 606722"/>
                <a:gd name="connsiteY36" fmla="*/ 325000 h 606722"/>
                <a:gd name="connsiteX37" fmla="*/ 325000 h 606722"/>
                <a:gd name="connsiteY37" fmla="*/ 325000 h 606722"/>
                <a:gd name="connsiteX38" fmla="*/ 325000 h 606722"/>
                <a:gd name="connsiteY38" fmla="*/ 325000 h 606722"/>
                <a:gd name="connsiteX39" fmla="*/ 325000 h 606722"/>
                <a:gd name="connsiteY39" fmla="*/ 32500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81459" h="580542">
                  <a:moveTo>
                    <a:pt x="213875" y="146706"/>
                  </a:moveTo>
                  <a:cubicBezTo>
                    <a:pt x="227226" y="146706"/>
                    <a:pt x="238084" y="157547"/>
                    <a:pt x="238084" y="171055"/>
                  </a:cubicBezTo>
                  <a:cubicBezTo>
                    <a:pt x="238084" y="184562"/>
                    <a:pt x="227226" y="195493"/>
                    <a:pt x="213875" y="195493"/>
                  </a:cubicBezTo>
                  <a:cubicBezTo>
                    <a:pt x="161630" y="195493"/>
                    <a:pt x="118998" y="238236"/>
                    <a:pt x="118998" y="290755"/>
                  </a:cubicBezTo>
                  <a:cubicBezTo>
                    <a:pt x="118998" y="300086"/>
                    <a:pt x="120422" y="309328"/>
                    <a:pt x="123092" y="318214"/>
                  </a:cubicBezTo>
                  <a:cubicBezTo>
                    <a:pt x="126741" y="330300"/>
                    <a:pt x="120422" y="343274"/>
                    <a:pt x="108673" y="347895"/>
                  </a:cubicBezTo>
                  <a:cubicBezTo>
                    <a:pt x="72182" y="362291"/>
                    <a:pt x="48507" y="397126"/>
                    <a:pt x="48507" y="436582"/>
                  </a:cubicBezTo>
                  <a:cubicBezTo>
                    <a:pt x="48507" y="489101"/>
                    <a:pt x="91050" y="531844"/>
                    <a:pt x="143384" y="531844"/>
                  </a:cubicBezTo>
                  <a:lnTo>
                    <a:pt x="438164" y="531844"/>
                  </a:lnTo>
                  <a:cubicBezTo>
                    <a:pt x="490320" y="531844"/>
                    <a:pt x="532952" y="489101"/>
                    <a:pt x="532952" y="436582"/>
                  </a:cubicBezTo>
                  <a:cubicBezTo>
                    <a:pt x="532952" y="408678"/>
                    <a:pt x="520759" y="382108"/>
                    <a:pt x="499398" y="363979"/>
                  </a:cubicBezTo>
                  <a:cubicBezTo>
                    <a:pt x="494147" y="359625"/>
                    <a:pt x="491032" y="353049"/>
                    <a:pt x="490854" y="346207"/>
                  </a:cubicBezTo>
                  <a:cubicBezTo>
                    <a:pt x="489252" y="294399"/>
                    <a:pt x="447598" y="253876"/>
                    <a:pt x="395976" y="253876"/>
                  </a:cubicBezTo>
                  <a:cubicBezTo>
                    <a:pt x="382625" y="253876"/>
                    <a:pt x="371767" y="243035"/>
                    <a:pt x="371767" y="229528"/>
                  </a:cubicBezTo>
                  <a:cubicBezTo>
                    <a:pt x="371767" y="216020"/>
                    <a:pt x="382625" y="205090"/>
                    <a:pt x="395976" y="205090"/>
                  </a:cubicBezTo>
                  <a:cubicBezTo>
                    <a:pt x="433535" y="205090"/>
                    <a:pt x="468959" y="219575"/>
                    <a:pt x="495927" y="245879"/>
                  </a:cubicBezTo>
                  <a:cubicBezTo>
                    <a:pt x="520225" y="269517"/>
                    <a:pt x="535177" y="300441"/>
                    <a:pt x="538648" y="334032"/>
                  </a:cubicBezTo>
                  <a:cubicBezTo>
                    <a:pt x="565972" y="361047"/>
                    <a:pt x="581459" y="397748"/>
                    <a:pt x="581459" y="436582"/>
                  </a:cubicBezTo>
                  <a:cubicBezTo>
                    <a:pt x="581459" y="516026"/>
                    <a:pt x="517199" y="580542"/>
                    <a:pt x="438164" y="580542"/>
                  </a:cubicBezTo>
                  <a:lnTo>
                    <a:pt x="143384" y="580542"/>
                  </a:lnTo>
                  <a:cubicBezTo>
                    <a:pt x="64349" y="580542"/>
                    <a:pt x="0" y="516026"/>
                    <a:pt x="0" y="436582"/>
                  </a:cubicBezTo>
                  <a:cubicBezTo>
                    <a:pt x="0" y="407079"/>
                    <a:pt x="8811" y="378820"/>
                    <a:pt x="25544" y="354471"/>
                  </a:cubicBezTo>
                  <a:cubicBezTo>
                    <a:pt x="37737" y="336698"/>
                    <a:pt x="53669" y="322124"/>
                    <a:pt x="72004" y="311638"/>
                  </a:cubicBezTo>
                  <a:cubicBezTo>
                    <a:pt x="70936" y="304618"/>
                    <a:pt x="70491" y="297598"/>
                    <a:pt x="70491" y="290666"/>
                  </a:cubicBezTo>
                  <a:cubicBezTo>
                    <a:pt x="70491" y="211222"/>
                    <a:pt x="134840" y="146706"/>
                    <a:pt x="213875" y="146706"/>
                  </a:cubicBezTo>
                  <a:close/>
                  <a:moveTo>
                    <a:pt x="301555" y="0"/>
                  </a:moveTo>
                  <a:cubicBezTo>
                    <a:pt x="314815" y="0"/>
                    <a:pt x="325673" y="10930"/>
                    <a:pt x="325673" y="24259"/>
                  </a:cubicBezTo>
                  <a:lnTo>
                    <a:pt x="325673" y="369392"/>
                  </a:lnTo>
                  <a:lnTo>
                    <a:pt x="379960" y="313055"/>
                  </a:lnTo>
                  <a:cubicBezTo>
                    <a:pt x="389215" y="303458"/>
                    <a:pt x="404433" y="303191"/>
                    <a:pt x="414045" y="312522"/>
                  </a:cubicBezTo>
                  <a:cubicBezTo>
                    <a:pt x="423567" y="321763"/>
                    <a:pt x="423745" y="337225"/>
                    <a:pt x="414490" y="346822"/>
                  </a:cubicBezTo>
                  <a:lnTo>
                    <a:pt x="318642" y="446079"/>
                  </a:lnTo>
                  <a:cubicBezTo>
                    <a:pt x="314103" y="450788"/>
                    <a:pt x="307874" y="453454"/>
                    <a:pt x="301288" y="453454"/>
                  </a:cubicBezTo>
                  <a:cubicBezTo>
                    <a:pt x="294791" y="453454"/>
                    <a:pt x="288473" y="450788"/>
                    <a:pt x="284023" y="446079"/>
                  </a:cubicBezTo>
                  <a:lnTo>
                    <a:pt x="188086" y="346822"/>
                  </a:lnTo>
                  <a:cubicBezTo>
                    <a:pt x="178742" y="337225"/>
                    <a:pt x="179009" y="321941"/>
                    <a:pt x="188620" y="312522"/>
                  </a:cubicBezTo>
                  <a:cubicBezTo>
                    <a:pt x="198054" y="303191"/>
                    <a:pt x="213361" y="303458"/>
                    <a:pt x="222617" y="313055"/>
                  </a:cubicBezTo>
                  <a:lnTo>
                    <a:pt x="277437" y="369392"/>
                  </a:lnTo>
                  <a:lnTo>
                    <a:pt x="277437" y="24259"/>
                  </a:lnTo>
                  <a:cubicBezTo>
                    <a:pt x="277437" y="10930"/>
                    <a:pt x="288295" y="0"/>
                    <a:pt x="301555" y="0"/>
                  </a:cubicBezTo>
                  <a:close/>
                </a:path>
              </a:pathLst>
            </a:custGeom>
            <a:solidFill>
              <a:srgbClr val="FFFFFF"/>
            </a:solidFill>
            <a:ln>
              <a:noFill/>
            </a:ln>
          </p:spPr>
          <p:txBody>
            <a:bodyPr wrap="square" lIns="91440" tIns="45720" rIns="91440" bIns="45720" anchor="ctr">
              <a:normAutofit lnSpcReduction="10000"/>
            </a:bodyPr>
            <a:lstStyle/>
            <a:p>
              <a:pPr algn="ctr"/>
              <a:endParaRPr dirty="0"/>
            </a:p>
          </p:txBody>
        </p:sp>
      </p:grpSp>
      <p:sp>
        <p:nvSpPr>
          <p:cNvPr id="29" name="标题 1"/>
          <p:cNvSpPr>
            <a:spLocks noGrp="1"/>
          </p:cNvSpPr>
          <p:nvPr>
            <p:ph type="title"/>
          </p:nvPr>
        </p:nvSpPr>
        <p:spPr/>
        <p:txBody>
          <a:bodyPr/>
          <a:lstStyle/>
          <a:p>
            <a:r>
              <a:rPr lang="zh-CN" altLang="en-US" dirty="0"/>
              <a:t>研究报告的目的</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60400" y="1573837"/>
            <a:ext cx="10858500" cy="4182042"/>
            <a:chOff x="660400" y="1516747"/>
            <a:chExt cx="10858500" cy="4182042"/>
          </a:xfrm>
        </p:grpSpPr>
        <p:cxnSp>
          <p:nvCxnSpPr>
            <p:cNvPr id="77" name="îṧlïde"/>
            <p:cNvCxnSpPr/>
            <p:nvPr/>
          </p:nvCxnSpPr>
          <p:spPr>
            <a:xfrm>
              <a:off x="673100" y="3528157"/>
              <a:ext cx="10845800" cy="0"/>
            </a:xfrm>
            <a:prstGeom prst="line">
              <a:avLst/>
            </a:prstGeom>
            <a:ln w="12700">
              <a:solidFill>
                <a:schemeClr val="tx2">
                  <a:alpha val="40000"/>
                </a:schemeClr>
              </a:solidFill>
            </a:ln>
          </p:spPr>
          <p:style>
            <a:lnRef idx="1">
              <a:schemeClr val="accent1"/>
            </a:lnRef>
            <a:fillRef idx="0">
              <a:schemeClr val="accent1"/>
            </a:fillRef>
            <a:effectRef idx="0">
              <a:schemeClr val="accent1"/>
            </a:effectRef>
            <a:fontRef idx="minor">
              <a:schemeClr val="tx1"/>
            </a:fontRef>
          </p:style>
        </p:cxnSp>
        <p:sp>
          <p:nvSpPr>
            <p:cNvPr id="83" name="Title"/>
            <p:cNvSpPr txBox="1"/>
            <p:nvPr/>
          </p:nvSpPr>
          <p:spPr>
            <a:xfrm>
              <a:off x="673100" y="1516747"/>
              <a:ext cx="10845800" cy="1168573"/>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2400" b="1" dirty="0"/>
                <a:t>比率选择、计算和解读</a:t>
              </a:r>
              <a:endParaRPr lang="en-US" dirty="0"/>
            </a:p>
          </p:txBody>
        </p:sp>
        <p:grpSp>
          <p:nvGrpSpPr>
            <p:cNvPr id="84" name="组合 83"/>
            <p:cNvGrpSpPr/>
            <p:nvPr/>
          </p:nvGrpSpPr>
          <p:grpSpPr>
            <a:xfrm>
              <a:off x="660400" y="3205211"/>
              <a:ext cx="1955798" cy="2493578"/>
              <a:chOff x="503871" y="3892712"/>
              <a:chExt cx="1955798" cy="2493578"/>
            </a:xfrm>
          </p:grpSpPr>
          <p:sp>
            <p:nvSpPr>
              <p:cNvPr id="110" name="Bullet1"/>
              <p:cNvSpPr txBox="1"/>
              <p:nvPr/>
            </p:nvSpPr>
            <p:spPr>
              <a:xfrm>
                <a:off x="503871" y="4666729"/>
                <a:ext cx="1955798" cy="452489"/>
              </a:xfrm>
              <a:prstGeom prst="rect">
                <a:avLst/>
              </a:prstGeom>
              <a:noFill/>
            </p:spPr>
            <p:txBody>
              <a:bodyPr wrap="square" lIns="91440" tIns="45720" rIns="91440" bIns="45720" anchor="b" anchorCtr="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b="1" dirty="0"/>
                  <a:t>比率选择方法</a:t>
                </a:r>
                <a:endParaRPr lang="en-US" dirty="0"/>
              </a:p>
            </p:txBody>
          </p:sp>
          <p:sp>
            <p:nvSpPr>
              <p:cNvPr id="111" name="IconBackground1"/>
              <p:cNvSpPr/>
              <p:nvPr/>
            </p:nvSpPr>
            <p:spPr>
              <a:xfrm>
                <a:off x="1158823" y="3892712"/>
                <a:ext cx="645892" cy="645892"/>
              </a:xfrm>
              <a:prstGeom prst="ellipse">
                <a:avLst/>
              </a:prstGeom>
              <a:gradFill flip="none" rotWithShape="1">
                <a:gsLst>
                  <a:gs pos="0">
                    <a:schemeClr val="accent1">
                      <a:lumMod val="60000"/>
                      <a:lumOff val="40000"/>
                    </a:schemeClr>
                  </a:gs>
                  <a:gs pos="60000">
                    <a:schemeClr val="accent1"/>
                  </a:gs>
                </a:gsLst>
                <a:lin ang="2700000" scaled="1"/>
                <a:tileRect/>
              </a:gradFill>
              <a:ln w="285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endParaRPr>
              </a:p>
            </p:txBody>
          </p:sp>
          <p:sp>
            <p:nvSpPr>
              <p:cNvPr id="112" name="Icon1"/>
              <p:cNvSpPr/>
              <p:nvPr/>
            </p:nvSpPr>
            <p:spPr>
              <a:xfrm>
                <a:off x="1341774" y="4076764"/>
                <a:ext cx="279990" cy="277788"/>
              </a:xfrm>
              <a:custGeom>
                <a:avLst/>
                <a:gdLst>
                  <a:gd name="connsiteX0" fmla="*/ 224529 w 607933"/>
                  <a:gd name="connsiteY0" fmla="*/ 240179 h 603155"/>
                  <a:gd name="connsiteX1" fmla="*/ 347740 w 607933"/>
                  <a:gd name="connsiteY1" fmla="*/ 364146 h 603155"/>
                  <a:gd name="connsiteX2" fmla="*/ 307001 w 607933"/>
                  <a:gd name="connsiteY2" fmla="*/ 455386 h 603155"/>
                  <a:gd name="connsiteX3" fmla="*/ 384504 w 607933"/>
                  <a:gd name="connsiteY3" fmla="*/ 491089 h 603155"/>
                  <a:gd name="connsiteX4" fmla="*/ 420275 w 607933"/>
                  <a:gd name="connsiteY4" fmla="*/ 580345 h 603155"/>
                  <a:gd name="connsiteX5" fmla="*/ 419282 w 607933"/>
                  <a:gd name="connsiteY5" fmla="*/ 603155 h 603155"/>
                  <a:gd name="connsiteX6" fmla="*/ 213599 w 607933"/>
                  <a:gd name="connsiteY6" fmla="*/ 603155 h 603155"/>
                  <a:gd name="connsiteX7" fmla="*/ 25802 w 607933"/>
                  <a:gd name="connsiteY7" fmla="*/ 603155 h 603155"/>
                  <a:gd name="connsiteX8" fmla="*/ 26796 w 607933"/>
                  <a:gd name="connsiteY8" fmla="*/ 578362 h 603155"/>
                  <a:gd name="connsiteX9" fmla="*/ 142057 w 607933"/>
                  <a:gd name="connsiteY9" fmla="*/ 455386 h 603155"/>
                  <a:gd name="connsiteX10" fmla="*/ 101318 w 607933"/>
                  <a:gd name="connsiteY10" fmla="*/ 364146 h 603155"/>
                  <a:gd name="connsiteX11" fmla="*/ 224529 w 607933"/>
                  <a:gd name="connsiteY11" fmla="*/ 240179 h 603155"/>
                  <a:gd name="connsiteX12" fmla="*/ 412248 w 607933"/>
                  <a:gd name="connsiteY12" fmla="*/ 100181 h 603155"/>
                  <a:gd name="connsiteX13" fmla="*/ 535420 w 607933"/>
                  <a:gd name="connsiteY13" fmla="*/ 223197 h 603155"/>
                  <a:gd name="connsiteX14" fmla="*/ 494694 w 607933"/>
                  <a:gd name="connsiteY14" fmla="*/ 314466 h 603155"/>
                  <a:gd name="connsiteX15" fmla="*/ 571180 w 607933"/>
                  <a:gd name="connsiteY15" fmla="*/ 351172 h 603155"/>
                  <a:gd name="connsiteX16" fmla="*/ 607933 w 607933"/>
                  <a:gd name="connsiteY16" fmla="*/ 439465 h 603155"/>
                  <a:gd name="connsiteX17" fmla="*/ 606940 w 607933"/>
                  <a:gd name="connsiteY17" fmla="*/ 603155 h 603155"/>
                  <a:gd name="connsiteX18" fmla="*/ 458934 w 607933"/>
                  <a:gd name="connsiteY18" fmla="*/ 603155 h 603155"/>
                  <a:gd name="connsiteX19" fmla="*/ 459927 w 607933"/>
                  <a:gd name="connsiteY19" fmla="*/ 582322 h 603155"/>
                  <a:gd name="connsiteX20" fmla="*/ 459927 w 607933"/>
                  <a:gd name="connsiteY20" fmla="*/ 581330 h 603155"/>
                  <a:gd name="connsiteX21" fmla="*/ 459927 w 607933"/>
                  <a:gd name="connsiteY21" fmla="*/ 580338 h 603155"/>
                  <a:gd name="connsiteX22" fmla="*/ 412248 w 607933"/>
                  <a:gd name="connsiteY22" fmla="*/ 463275 h 603155"/>
                  <a:gd name="connsiteX23" fmla="*/ 371521 w 607933"/>
                  <a:gd name="connsiteY23" fmla="*/ 433513 h 603155"/>
                  <a:gd name="connsiteX24" fmla="*/ 387414 w 607933"/>
                  <a:gd name="connsiteY24" fmla="*/ 364069 h 603155"/>
                  <a:gd name="connsiteX25" fmla="*/ 289075 w 607933"/>
                  <a:gd name="connsiteY25" fmla="*/ 214268 h 603155"/>
                  <a:gd name="connsiteX26" fmla="*/ 412248 w 607933"/>
                  <a:gd name="connsiteY26" fmla="*/ 100181 h 603155"/>
                  <a:gd name="connsiteX27" fmla="*/ 114276 w 607933"/>
                  <a:gd name="connsiteY27" fmla="*/ 0 h 603155"/>
                  <a:gd name="connsiteX28" fmla="*/ 148062 w 607933"/>
                  <a:gd name="connsiteY28" fmla="*/ 34732 h 603155"/>
                  <a:gd name="connsiteX29" fmla="*/ 148062 w 607933"/>
                  <a:gd name="connsiteY29" fmla="*/ 79386 h 603155"/>
                  <a:gd name="connsiteX30" fmla="*/ 193772 w 607933"/>
                  <a:gd name="connsiteY30" fmla="*/ 79386 h 603155"/>
                  <a:gd name="connsiteX31" fmla="*/ 228552 w 607933"/>
                  <a:gd name="connsiteY31" fmla="*/ 114117 h 603155"/>
                  <a:gd name="connsiteX32" fmla="*/ 193772 w 607933"/>
                  <a:gd name="connsiteY32" fmla="*/ 148849 h 603155"/>
                  <a:gd name="connsiteX33" fmla="*/ 148062 w 607933"/>
                  <a:gd name="connsiteY33" fmla="*/ 148849 h 603155"/>
                  <a:gd name="connsiteX34" fmla="*/ 148062 w 607933"/>
                  <a:gd name="connsiteY34" fmla="*/ 194495 h 603155"/>
                  <a:gd name="connsiteX35" fmla="*/ 114276 w 607933"/>
                  <a:gd name="connsiteY35" fmla="*/ 228234 h 603155"/>
                  <a:gd name="connsiteX36" fmla="*/ 79496 w 607933"/>
                  <a:gd name="connsiteY36" fmla="*/ 194495 h 603155"/>
                  <a:gd name="connsiteX37" fmla="*/ 79496 w 607933"/>
                  <a:gd name="connsiteY37" fmla="*/ 148849 h 603155"/>
                  <a:gd name="connsiteX38" fmla="*/ 34780 w 607933"/>
                  <a:gd name="connsiteY38" fmla="*/ 148849 h 603155"/>
                  <a:gd name="connsiteX39" fmla="*/ 0 w 607933"/>
                  <a:gd name="connsiteY39" fmla="*/ 114117 h 603155"/>
                  <a:gd name="connsiteX40" fmla="*/ 34780 w 607933"/>
                  <a:gd name="connsiteY40" fmla="*/ 79386 h 603155"/>
                  <a:gd name="connsiteX41" fmla="*/ 79496 w 607933"/>
                  <a:gd name="connsiteY41" fmla="*/ 79386 h 603155"/>
                  <a:gd name="connsiteX42" fmla="*/ 79496 w 607933"/>
                  <a:gd name="connsiteY42" fmla="*/ 34732 h 603155"/>
                  <a:gd name="connsiteX43" fmla="*/ 114276 w 607933"/>
                  <a:gd name="connsiteY43" fmla="*/ 0 h 603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7933" h="603155">
                    <a:moveTo>
                      <a:pt x="224529" y="240179"/>
                    </a:moveTo>
                    <a:cubicBezTo>
                      <a:pt x="293090" y="240179"/>
                      <a:pt x="347740" y="295717"/>
                      <a:pt x="347740" y="364146"/>
                    </a:cubicBezTo>
                    <a:cubicBezTo>
                      <a:pt x="347740" y="399849"/>
                      <a:pt x="331842" y="432576"/>
                      <a:pt x="307001" y="455386"/>
                    </a:cubicBezTo>
                    <a:cubicBezTo>
                      <a:pt x="335816" y="457370"/>
                      <a:pt x="363638" y="470262"/>
                      <a:pt x="384504" y="491089"/>
                    </a:cubicBezTo>
                    <a:cubicBezTo>
                      <a:pt x="407358" y="514891"/>
                      <a:pt x="421269" y="546626"/>
                      <a:pt x="420275" y="580345"/>
                    </a:cubicBezTo>
                    <a:lnTo>
                      <a:pt x="419282" y="603155"/>
                    </a:lnTo>
                    <a:lnTo>
                      <a:pt x="213599" y="603155"/>
                    </a:lnTo>
                    <a:lnTo>
                      <a:pt x="25802" y="603155"/>
                    </a:lnTo>
                    <a:lnTo>
                      <a:pt x="26796" y="578362"/>
                    </a:lnTo>
                    <a:cubicBezTo>
                      <a:pt x="27789" y="512907"/>
                      <a:pt x="78465" y="460345"/>
                      <a:pt x="142057" y="455386"/>
                    </a:cubicBezTo>
                    <a:cubicBezTo>
                      <a:pt x="117216" y="432576"/>
                      <a:pt x="101318" y="399849"/>
                      <a:pt x="101318" y="364146"/>
                    </a:cubicBezTo>
                    <a:cubicBezTo>
                      <a:pt x="101318" y="295717"/>
                      <a:pt x="156962" y="240179"/>
                      <a:pt x="224529" y="240179"/>
                    </a:cubicBezTo>
                    <a:close/>
                    <a:moveTo>
                      <a:pt x="412248" y="100181"/>
                    </a:moveTo>
                    <a:cubicBezTo>
                      <a:pt x="479794" y="100181"/>
                      <a:pt x="535420" y="154745"/>
                      <a:pt x="535420" y="223197"/>
                    </a:cubicBezTo>
                    <a:cubicBezTo>
                      <a:pt x="535420" y="259903"/>
                      <a:pt x="519527" y="291649"/>
                      <a:pt x="494694" y="314466"/>
                    </a:cubicBezTo>
                    <a:cubicBezTo>
                      <a:pt x="523500" y="317442"/>
                      <a:pt x="551313" y="330339"/>
                      <a:pt x="571180" y="351172"/>
                    </a:cubicBezTo>
                    <a:cubicBezTo>
                      <a:pt x="595020" y="374982"/>
                      <a:pt x="607933" y="406728"/>
                      <a:pt x="607933" y="439465"/>
                    </a:cubicBezTo>
                    <a:lnTo>
                      <a:pt x="606940" y="603155"/>
                    </a:lnTo>
                    <a:lnTo>
                      <a:pt x="458934" y="603155"/>
                    </a:lnTo>
                    <a:lnTo>
                      <a:pt x="459927" y="582322"/>
                    </a:lnTo>
                    <a:lnTo>
                      <a:pt x="459927" y="581330"/>
                    </a:lnTo>
                    <a:lnTo>
                      <a:pt x="459927" y="580338"/>
                    </a:lnTo>
                    <a:cubicBezTo>
                      <a:pt x="460921" y="536687"/>
                      <a:pt x="443041" y="494029"/>
                      <a:pt x="412248" y="463275"/>
                    </a:cubicBezTo>
                    <a:cubicBezTo>
                      <a:pt x="400328" y="451370"/>
                      <a:pt x="386421" y="441450"/>
                      <a:pt x="371521" y="433513"/>
                    </a:cubicBezTo>
                    <a:cubicBezTo>
                      <a:pt x="382448" y="411688"/>
                      <a:pt x="387414" y="387878"/>
                      <a:pt x="387414" y="364069"/>
                    </a:cubicBezTo>
                    <a:cubicBezTo>
                      <a:pt x="387414" y="296609"/>
                      <a:pt x="346688" y="239070"/>
                      <a:pt x="289075" y="214268"/>
                    </a:cubicBezTo>
                    <a:cubicBezTo>
                      <a:pt x="294042" y="150776"/>
                      <a:pt x="346688" y="100181"/>
                      <a:pt x="412248" y="100181"/>
                    </a:cubicBezTo>
                    <a:close/>
                    <a:moveTo>
                      <a:pt x="114276" y="0"/>
                    </a:moveTo>
                    <a:cubicBezTo>
                      <a:pt x="133156" y="0"/>
                      <a:pt x="148062" y="15877"/>
                      <a:pt x="148062" y="34732"/>
                    </a:cubicBezTo>
                    <a:lnTo>
                      <a:pt x="148062" y="79386"/>
                    </a:lnTo>
                    <a:lnTo>
                      <a:pt x="193772" y="79386"/>
                    </a:lnTo>
                    <a:cubicBezTo>
                      <a:pt x="212653" y="79386"/>
                      <a:pt x="228552" y="95263"/>
                      <a:pt x="228552" y="114117"/>
                    </a:cubicBezTo>
                    <a:cubicBezTo>
                      <a:pt x="228552" y="132971"/>
                      <a:pt x="212653" y="148849"/>
                      <a:pt x="193772" y="148849"/>
                    </a:cubicBezTo>
                    <a:lnTo>
                      <a:pt x="148062" y="148849"/>
                    </a:lnTo>
                    <a:lnTo>
                      <a:pt x="148062" y="194495"/>
                    </a:lnTo>
                    <a:cubicBezTo>
                      <a:pt x="148062" y="213349"/>
                      <a:pt x="133156" y="228234"/>
                      <a:pt x="114276" y="228234"/>
                    </a:cubicBezTo>
                    <a:cubicBezTo>
                      <a:pt x="95396" y="228234"/>
                      <a:pt x="79496" y="213349"/>
                      <a:pt x="79496" y="194495"/>
                    </a:cubicBezTo>
                    <a:lnTo>
                      <a:pt x="79496" y="148849"/>
                    </a:lnTo>
                    <a:lnTo>
                      <a:pt x="34780" y="148849"/>
                    </a:lnTo>
                    <a:cubicBezTo>
                      <a:pt x="14906" y="148849"/>
                      <a:pt x="0" y="132971"/>
                      <a:pt x="0" y="114117"/>
                    </a:cubicBezTo>
                    <a:cubicBezTo>
                      <a:pt x="0" y="95263"/>
                      <a:pt x="14906" y="79386"/>
                      <a:pt x="34780" y="79386"/>
                    </a:cubicBezTo>
                    <a:lnTo>
                      <a:pt x="79496" y="79386"/>
                    </a:lnTo>
                    <a:lnTo>
                      <a:pt x="79496" y="34732"/>
                    </a:lnTo>
                    <a:cubicBezTo>
                      <a:pt x="79496" y="15877"/>
                      <a:pt x="95396" y="0"/>
                      <a:pt x="114276" y="0"/>
                    </a:cubicBezTo>
                    <a:close/>
                  </a:path>
                </a:pathLst>
              </a:custGeom>
              <a:solidFill>
                <a:srgbClr val="FFFFFF"/>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bg1"/>
                  </a:solidFill>
                </a:endParaRPr>
              </a:p>
            </p:txBody>
          </p:sp>
          <p:sp>
            <p:nvSpPr>
              <p:cNvPr id="113" name="Text1"/>
              <p:cNvSpPr txBox="1"/>
              <p:nvPr/>
            </p:nvSpPr>
            <p:spPr>
              <a:xfrm>
                <a:off x="503871" y="5184534"/>
                <a:ext cx="1955798" cy="1201756"/>
              </a:xfrm>
              <a:prstGeom prst="rect">
                <a:avLst/>
              </a:prstGeom>
              <a:noFill/>
            </p:spPr>
            <p:txBody>
              <a:bodyPr wrap="square" lIns="91440" tIns="45720" rIns="91440" bIns="45720" anchor="t" anchorCtr="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spcBef>
                    <a:spcPct val="0"/>
                  </a:spcBef>
                </a:pPr>
                <a:r>
                  <a:rPr lang="zh-CN" altLang="en-US" sz="1200" dirty="0"/>
                  <a:t>选择相关且具代表性的比率进行分析</a:t>
                </a:r>
                <a:endParaRPr lang="en-US" dirty="0"/>
              </a:p>
            </p:txBody>
          </p:sp>
        </p:grpSp>
        <p:grpSp>
          <p:nvGrpSpPr>
            <p:cNvPr id="85" name="组合 84"/>
            <p:cNvGrpSpPr/>
            <p:nvPr/>
          </p:nvGrpSpPr>
          <p:grpSpPr>
            <a:xfrm>
              <a:off x="2886075" y="3205211"/>
              <a:ext cx="1955798" cy="2493578"/>
              <a:chOff x="2349564" y="3892712"/>
              <a:chExt cx="1955798" cy="2493578"/>
            </a:xfrm>
          </p:grpSpPr>
          <p:sp>
            <p:nvSpPr>
              <p:cNvPr id="106" name="Bullet2"/>
              <p:cNvSpPr txBox="1"/>
              <p:nvPr/>
            </p:nvSpPr>
            <p:spPr>
              <a:xfrm>
                <a:off x="2349564" y="4666729"/>
                <a:ext cx="1955798" cy="452489"/>
              </a:xfrm>
              <a:prstGeom prst="rect">
                <a:avLst/>
              </a:prstGeom>
              <a:noFill/>
            </p:spPr>
            <p:txBody>
              <a:bodyPr wrap="square" lIns="91440" tIns="45720" rIns="91440" bIns="45720" anchor="b" anchorCtr="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b="1" dirty="0"/>
                  <a:t>比率计算方式</a:t>
                </a:r>
                <a:endParaRPr lang="en-US" dirty="0"/>
              </a:p>
            </p:txBody>
          </p:sp>
          <p:sp>
            <p:nvSpPr>
              <p:cNvPr id="107" name="IconBackground2"/>
              <p:cNvSpPr/>
              <p:nvPr/>
            </p:nvSpPr>
            <p:spPr>
              <a:xfrm>
                <a:off x="3004515" y="3892712"/>
                <a:ext cx="645892" cy="645892"/>
              </a:xfrm>
              <a:prstGeom prst="ellipse">
                <a:avLst/>
              </a:prstGeom>
              <a:gradFill flip="none" rotWithShape="1">
                <a:gsLst>
                  <a:gs pos="0">
                    <a:schemeClr val="accent2">
                      <a:lumMod val="60000"/>
                      <a:lumOff val="40000"/>
                    </a:schemeClr>
                  </a:gs>
                  <a:gs pos="60000">
                    <a:schemeClr val="accent2"/>
                  </a:gs>
                </a:gsLst>
                <a:lin ang="2700000" scaled="1"/>
                <a:tileRect/>
              </a:gradFill>
              <a:ln w="285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dirty="0">
                  <a:solidFill>
                    <a:schemeClr val="tx1"/>
                  </a:solidFill>
                </a:endParaRPr>
              </a:p>
            </p:txBody>
          </p:sp>
          <p:sp>
            <p:nvSpPr>
              <p:cNvPr id="108" name="Icon2"/>
              <p:cNvSpPr/>
              <p:nvPr/>
            </p:nvSpPr>
            <p:spPr>
              <a:xfrm>
                <a:off x="3187466" y="4102206"/>
                <a:ext cx="279990" cy="226905"/>
              </a:xfrm>
              <a:custGeom>
                <a:avLst/>
                <a:gdLst>
                  <a:gd name="connsiteX0" fmla="*/ 318968 w 605874"/>
                  <a:gd name="connsiteY0" fmla="*/ 175471 h 491003"/>
                  <a:gd name="connsiteX1" fmla="*/ 253970 w 605874"/>
                  <a:gd name="connsiteY1" fmla="*/ 202307 h 491003"/>
                  <a:gd name="connsiteX2" fmla="*/ 253970 w 605874"/>
                  <a:gd name="connsiteY2" fmla="*/ 332086 h 491003"/>
                  <a:gd name="connsiteX3" fmla="*/ 383965 w 605874"/>
                  <a:gd name="connsiteY3" fmla="*/ 332086 h 491003"/>
                  <a:gd name="connsiteX4" fmla="*/ 383965 w 605874"/>
                  <a:gd name="connsiteY4" fmla="*/ 202307 h 491003"/>
                  <a:gd name="connsiteX5" fmla="*/ 318968 w 605874"/>
                  <a:gd name="connsiteY5" fmla="*/ 175471 h 491003"/>
                  <a:gd name="connsiteX6" fmla="*/ 319026 w 605874"/>
                  <a:gd name="connsiteY6" fmla="*/ 139402 h 491003"/>
                  <a:gd name="connsiteX7" fmla="*/ 409549 w 605874"/>
                  <a:gd name="connsiteY7" fmla="*/ 176765 h 491003"/>
                  <a:gd name="connsiteX8" fmla="*/ 430178 w 605874"/>
                  <a:gd name="connsiteY8" fmla="*/ 330361 h 491003"/>
                  <a:gd name="connsiteX9" fmla="*/ 533320 w 605874"/>
                  <a:gd name="connsiteY9" fmla="*/ 433218 h 491003"/>
                  <a:gd name="connsiteX10" fmla="*/ 533320 w 605874"/>
                  <a:gd name="connsiteY10" fmla="*/ 481080 h 491003"/>
                  <a:gd name="connsiteX11" fmla="*/ 485379 w 605874"/>
                  <a:gd name="connsiteY11" fmla="*/ 481080 h 491003"/>
                  <a:gd name="connsiteX12" fmla="*/ 382352 w 605874"/>
                  <a:gd name="connsiteY12" fmla="*/ 378223 h 491003"/>
                  <a:gd name="connsiteX13" fmla="*/ 228502 w 605874"/>
                  <a:gd name="connsiteY13" fmla="*/ 357513 h 491003"/>
                  <a:gd name="connsiteX14" fmla="*/ 228502 w 605874"/>
                  <a:gd name="connsiteY14" fmla="*/ 176765 h 491003"/>
                  <a:gd name="connsiteX15" fmla="*/ 319026 w 605874"/>
                  <a:gd name="connsiteY15" fmla="*/ 139402 h 491003"/>
                  <a:gd name="connsiteX16" fmla="*/ 185980 w 605874"/>
                  <a:gd name="connsiteY16" fmla="*/ 0 h 491003"/>
                  <a:gd name="connsiteX17" fmla="*/ 302937 w 605874"/>
                  <a:gd name="connsiteY17" fmla="*/ 15763 h 491003"/>
                  <a:gd name="connsiteX18" fmla="*/ 419779 w 605874"/>
                  <a:gd name="connsiteY18" fmla="*/ 0 h 491003"/>
                  <a:gd name="connsiteX19" fmla="*/ 546301 w 605874"/>
                  <a:gd name="connsiteY19" fmla="*/ 18409 h 491003"/>
                  <a:gd name="connsiteX20" fmla="*/ 568655 w 605874"/>
                  <a:gd name="connsiteY20" fmla="*/ 43607 h 491003"/>
                  <a:gd name="connsiteX21" fmla="*/ 573495 w 605874"/>
                  <a:gd name="connsiteY21" fmla="*/ 43607 h 491003"/>
                  <a:gd name="connsiteX22" fmla="*/ 605874 w 605874"/>
                  <a:gd name="connsiteY22" fmla="*/ 73522 h 491003"/>
                  <a:gd name="connsiteX23" fmla="*/ 605874 w 605874"/>
                  <a:gd name="connsiteY23" fmla="*/ 397641 h 491003"/>
                  <a:gd name="connsiteX24" fmla="*/ 573495 w 605874"/>
                  <a:gd name="connsiteY24" fmla="*/ 427556 h 491003"/>
                  <a:gd name="connsiteX25" fmla="*/ 545840 w 605874"/>
                  <a:gd name="connsiteY25" fmla="*/ 427556 h 491003"/>
                  <a:gd name="connsiteX26" fmla="*/ 539272 w 605874"/>
                  <a:gd name="connsiteY26" fmla="*/ 419502 h 491003"/>
                  <a:gd name="connsiteX27" fmla="*/ 479007 w 605874"/>
                  <a:gd name="connsiteY27" fmla="*/ 359442 h 491003"/>
                  <a:gd name="connsiteX28" fmla="*/ 529593 w 605874"/>
                  <a:gd name="connsiteY28" fmla="*/ 365770 h 491003"/>
                  <a:gd name="connsiteX29" fmla="*/ 529593 w 605874"/>
                  <a:gd name="connsiteY29" fmla="*/ 156134 h 491003"/>
                  <a:gd name="connsiteX30" fmla="*/ 529593 w 605874"/>
                  <a:gd name="connsiteY30" fmla="*/ 74097 h 491003"/>
                  <a:gd name="connsiteX31" fmla="*/ 434414 w 605874"/>
                  <a:gd name="connsiteY31" fmla="*/ 64317 h 491003"/>
                  <a:gd name="connsiteX32" fmla="*/ 339234 w 605874"/>
                  <a:gd name="connsiteY32" fmla="*/ 74097 h 491003"/>
                  <a:gd name="connsiteX33" fmla="*/ 339234 w 605874"/>
                  <a:gd name="connsiteY33" fmla="*/ 122652 h 491003"/>
                  <a:gd name="connsiteX34" fmla="*/ 311234 w 605874"/>
                  <a:gd name="connsiteY34" fmla="*/ 120006 h 491003"/>
                  <a:gd name="connsiteX35" fmla="*/ 266640 w 605874"/>
                  <a:gd name="connsiteY35" fmla="*/ 126794 h 491003"/>
                  <a:gd name="connsiteX36" fmla="*/ 266640 w 605874"/>
                  <a:gd name="connsiteY36" fmla="*/ 74097 h 491003"/>
                  <a:gd name="connsiteX37" fmla="*/ 171461 w 605874"/>
                  <a:gd name="connsiteY37" fmla="*/ 64317 h 491003"/>
                  <a:gd name="connsiteX38" fmla="*/ 76282 w 605874"/>
                  <a:gd name="connsiteY38" fmla="*/ 74097 h 491003"/>
                  <a:gd name="connsiteX39" fmla="*/ 76282 w 605874"/>
                  <a:gd name="connsiteY39" fmla="*/ 156134 h 491003"/>
                  <a:gd name="connsiteX40" fmla="*/ 76282 w 605874"/>
                  <a:gd name="connsiteY40" fmla="*/ 365770 h 491003"/>
                  <a:gd name="connsiteX41" fmla="*/ 171461 w 605874"/>
                  <a:gd name="connsiteY41" fmla="*/ 357601 h 491003"/>
                  <a:gd name="connsiteX42" fmla="*/ 195313 w 605874"/>
                  <a:gd name="connsiteY42" fmla="*/ 358061 h 491003"/>
                  <a:gd name="connsiteX43" fmla="*/ 206951 w 605874"/>
                  <a:gd name="connsiteY43" fmla="*/ 371178 h 491003"/>
                  <a:gd name="connsiteX44" fmla="*/ 311234 w 605874"/>
                  <a:gd name="connsiteY44" fmla="*/ 414209 h 491003"/>
                  <a:gd name="connsiteX45" fmla="*/ 370692 w 605874"/>
                  <a:gd name="connsiteY45" fmla="*/ 401783 h 491003"/>
                  <a:gd name="connsiteX46" fmla="*/ 396388 w 605874"/>
                  <a:gd name="connsiteY46" fmla="*/ 427556 h 491003"/>
                  <a:gd name="connsiteX47" fmla="*/ 32264 w 605874"/>
                  <a:gd name="connsiteY47" fmla="*/ 427556 h 491003"/>
                  <a:gd name="connsiteX48" fmla="*/ 0 w 605874"/>
                  <a:gd name="connsiteY48" fmla="*/ 397641 h 491003"/>
                  <a:gd name="connsiteX49" fmla="*/ 0 w 605874"/>
                  <a:gd name="connsiteY49" fmla="*/ 73522 h 491003"/>
                  <a:gd name="connsiteX50" fmla="*/ 32264 w 605874"/>
                  <a:gd name="connsiteY50" fmla="*/ 43607 h 491003"/>
                  <a:gd name="connsiteX51" fmla="*/ 37104 w 605874"/>
                  <a:gd name="connsiteY51" fmla="*/ 43607 h 491003"/>
                  <a:gd name="connsiteX52" fmla="*/ 59458 w 605874"/>
                  <a:gd name="connsiteY52" fmla="*/ 18409 h 491003"/>
                  <a:gd name="connsiteX53" fmla="*/ 185980 w 605874"/>
                  <a:gd name="connsiteY53" fmla="*/ 0 h 491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605874" h="491003">
                    <a:moveTo>
                      <a:pt x="318968" y="175471"/>
                    </a:moveTo>
                    <a:cubicBezTo>
                      <a:pt x="295429" y="175471"/>
                      <a:pt x="271891" y="184416"/>
                      <a:pt x="253970" y="202307"/>
                    </a:cubicBezTo>
                    <a:cubicBezTo>
                      <a:pt x="218130" y="238088"/>
                      <a:pt x="218130" y="296305"/>
                      <a:pt x="253970" y="332086"/>
                    </a:cubicBezTo>
                    <a:cubicBezTo>
                      <a:pt x="289811" y="367868"/>
                      <a:pt x="348124" y="367868"/>
                      <a:pt x="383965" y="332086"/>
                    </a:cubicBezTo>
                    <a:cubicBezTo>
                      <a:pt x="419806" y="296305"/>
                      <a:pt x="419806" y="238088"/>
                      <a:pt x="383965" y="202307"/>
                    </a:cubicBezTo>
                    <a:cubicBezTo>
                      <a:pt x="366045" y="184416"/>
                      <a:pt x="342506" y="175471"/>
                      <a:pt x="318968" y="175471"/>
                    </a:cubicBezTo>
                    <a:close/>
                    <a:moveTo>
                      <a:pt x="319026" y="139402"/>
                    </a:moveTo>
                    <a:cubicBezTo>
                      <a:pt x="351812" y="139402"/>
                      <a:pt x="384599" y="151856"/>
                      <a:pt x="409549" y="176765"/>
                    </a:cubicBezTo>
                    <a:cubicBezTo>
                      <a:pt x="451152" y="218299"/>
                      <a:pt x="457951" y="281578"/>
                      <a:pt x="430178" y="330361"/>
                    </a:cubicBezTo>
                    <a:lnTo>
                      <a:pt x="533320" y="433218"/>
                    </a:lnTo>
                    <a:cubicBezTo>
                      <a:pt x="546458" y="446449"/>
                      <a:pt x="546458" y="467964"/>
                      <a:pt x="533320" y="481080"/>
                    </a:cubicBezTo>
                    <a:cubicBezTo>
                      <a:pt x="520067" y="494311"/>
                      <a:pt x="498632" y="494311"/>
                      <a:pt x="485379" y="481080"/>
                    </a:cubicBezTo>
                    <a:lnTo>
                      <a:pt x="382352" y="378223"/>
                    </a:lnTo>
                    <a:cubicBezTo>
                      <a:pt x="333488" y="405950"/>
                      <a:pt x="270105" y="399047"/>
                      <a:pt x="228502" y="357513"/>
                    </a:cubicBezTo>
                    <a:cubicBezTo>
                      <a:pt x="178601" y="307695"/>
                      <a:pt x="178601" y="226583"/>
                      <a:pt x="228502" y="176765"/>
                    </a:cubicBezTo>
                    <a:cubicBezTo>
                      <a:pt x="253452" y="151856"/>
                      <a:pt x="286239" y="139402"/>
                      <a:pt x="319026" y="139402"/>
                    </a:cubicBezTo>
                    <a:close/>
                    <a:moveTo>
                      <a:pt x="185980" y="0"/>
                    </a:moveTo>
                    <a:cubicBezTo>
                      <a:pt x="224927" y="0"/>
                      <a:pt x="264220" y="5293"/>
                      <a:pt x="302937" y="15763"/>
                    </a:cubicBezTo>
                    <a:cubicBezTo>
                      <a:pt x="341654" y="5293"/>
                      <a:pt x="380832" y="0"/>
                      <a:pt x="419779" y="0"/>
                    </a:cubicBezTo>
                    <a:cubicBezTo>
                      <a:pt x="461838" y="0"/>
                      <a:pt x="504473" y="6213"/>
                      <a:pt x="546301" y="18409"/>
                    </a:cubicBezTo>
                    <a:cubicBezTo>
                      <a:pt x="558630" y="21976"/>
                      <a:pt x="567273" y="31986"/>
                      <a:pt x="568655" y="43607"/>
                    </a:cubicBezTo>
                    <a:lnTo>
                      <a:pt x="573495" y="43607"/>
                    </a:lnTo>
                    <a:cubicBezTo>
                      <a:pt x="591355" y="43607"/>
                      <a:pt x="605874" y="56954"/>
                      <a:pt x="605874" y="73522"/>
                    </a:cubicBezTo>
                    <a:lnTo>
                      <a:pt x="605874" y="397641"/>
                    </a:lnTo>
                    <a:cubicBezTo>
                      <a:pt x="605874" y="414094"/>
                      <a:pt x="591355" y="427556"/>
                      <a:pt x="573495" y="427556"/>
                    </a:cubicBezTo>
                    <a:lnTo>
                      <a:pt x="545840" y="427556"/>
                    </a:lnTo>
                    <a:cubicBezTo>
                      <a:pt x="543881" y="424680"/>
                      <a:pt x="541692" y="422033"/>
                      <a:pt x="539272" y="419502"/>
                    </a:cubicBezTo>
                    <a:lnTo>
                      <a:pt x="479007" y="359442"/>
                    </a:lnTo>
                    <a:cubicBezTo>
                      <a:pt x="495946" y="360822"/>
                      <a:pt x="512769" y="362893"/>
                      <a:pt x="529593" y="365770"/>
                    </a:cubicBezTo>
                    <a:lnTo>
                      <a:pt x="529593" y="156134"/>
                    </a:lnTo>
                    <a:lnTo>
                      <a:pt x="529593" y="74097"/>
                    </a:lnTo>
                    <a:cubicBezTo>
                      <a:pt x="497905" y="67654"/>
                      <a:pt x="465986" y="64317"/>
                      <a:pt x="434414" y="64317"/>
                    </a:cubicBezTo>
                    <a:cubicBezTo>
                      <a:pt x="402841" y="64317"/>
                      <a:pt x="370922" y="67654"/>
                      <a:pt x="339234" y="74097"/>
                    </a:cubicBezTo>
                    <a:lnTo>
                      <a:pt x="339234" y="122652"/>
                    </a:lnTo>
                    <a:cubicBezTo>
                      <a:pt x="330131" y="120926"/>
                      <a:pt x="320682" y="120006"/>
                      <a:pt x="311234" y="120006"/>
                    </a:cubicBezTo>
                    <a:cubicBezTo>
                      <a:pt x="295793" y="120006"/>
                      <a:pt x="280813" y="122307"/>
                      <a:pt x="266640" y="126794"/>
                    </a:cubicBezTo>
                    <a:lnTo>
                      <a:pt x="266640" y="74097"/>
                    </a:lnTo>
                    <a:cubicBezTo>
                      <a:pt x="234837" y="67654"/>
                      <a:pt x="202918" y="64317"/>
                      <a:pt x="171461" y="64317"/>
                    </a:cubicBezTo>
                    <a:cubicBezTo>
                      <a:pt x="139888" y="64317"/>
                      <a:pt x="107970" y="67654"/>
                      <a:pt x="76282" y="74097"/>
                    </a:cubicBezTo>
                    <a:lnTo>
                      <a:pt x="76282" y="156134"/>
                    </a:lnTo>
                    <a:lnTo>
                      <a:pt x="76282" y="365770"/>
                    </a:lnTo>
                    <a:cubicBezTo>
                      <a:pt x="107970" y="360362"/>
                      <a:pt x="139773" y="357601"/>
                      <a:pt x="171461" y="357601"/>
                    </a:cubicBezTo>
                    <a:cubicBezTo>
                      <a:pt x="179412" y="357601"/>
                      <a:pt x="187363" y="357716"/>
                      <a:pt x="195313" y="358061"/>
                    </a:cubicBezTo>
                    <a:cubicBezTo>
                      <a:pt x="198885" y="362663"/>
                      <a:pt x="202803" y="367035"/>
                      <a:pt x="206951" y="371178"/>
                    </a:cubicBezTo>
                    <a:cubicBezTo>
                      <a:pt x="234722" y="399022"/>
                      <a:pt x="271825" y="414209"/>
                      <a:pt x="311234" y="414209"/>
                    </a:cubicBezTo>
                    <a:cubicBezTo>
                      <a:pt x="331744" y="414209"/>
                      <a:pt x="352025" y="409952"/>
                      <a:pt x="370692" y="401783"/>
                    </a:cubicBezTo>
                    <a:lnTo>
                      <a:pt x="396388" y="427556"/>
                    </a:lnTo>
                    <a:lnTo>
                      <a:pt x="32264" y="427556"/>
                    </a:lnTo>
                    <a:cubicBezTo>
                      <a:pt x="14404" y="427556"/>
                      <a:pt x="0" y="414094"/>
                      <a:pt x="0" y="397641"/>
                    </a:cubicBezTo>
                    <a:lnTo>
                      <a:pt x="0" y="73522"/>
                    </a:lnTo>
                    <a:cubicBezTo>
                      <a:pt x="0" y="56954"/>
                      <a:pt x="14404" y="43607"/>
                      <a:pt x="32264" y="43607"/>
                    </a:cubicBezTo>
                    <a:lnTo>
                      <a:pt x="37104" y="43607"/>
                    </a:lnTo>
                    <a:cubicBezTo>
                      <a:pt x="38602" y="31986"/>
                      <a:pt x="47244" y="21976"/>
                      <a:pt x="59458" y="18409"/>
                    </a:cubicBezTo>
                    <a:cubicBezTo>
                      <a:pt x="101287" y="6213"/>
                      <a:pt x="143921" y="0"/>
                      <a:pt x="185980" y="0"/>
                    </a:cubicBezTo>
                    <a:close/>
                  </a:path>
                </a:pathLst>
              </a:custGeom>
              <a:solidFill>
                <a:srgbClr val="FFFFFF"/>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bg1"/>
                  </a:solidFill>
                </a:endParaRPr>
              </a:p>
            </p:txBody>
          </p:sp>
          <p:sp>
            <p:nvSpPr>
              <p:cNvPr id="109" name="Text2"/>
              <p:cNvSpPr txBox="1"/>
              <p:nvPr/>
            </p:nvSpPr>
            <p:spPr>
              <a:xfrm>
                <a:off x="2349564" y="5184534"/>
                <a:ext cx="1955798" cy="1201756"/>
              </a:xfrm>
              <a:prstGeom prst="rect">
                <a:avLst/>
              </a:prstGeom>
              <a:noFill/>
            </p:spPr>
            <p:txBody>
              <a:bodyPr wrap="square" lIns="91440" tIns="45720" rIns="91440" bIns="45720" anchor="t" anchorCtr="1">
                <a:normAutofit/>
              </a:bodyPr>
              <a:lstStyle>
                <a:defPPr>
                  <a:defRPr lang="zh-CN"/>
                </a:defPPr>
                <a:lvl1pPr marL="171450" indent="-171450">
                  <a:lnSpc>
                    <a:spcPct val="150000"/>
                  </a:lnSpc>
                  <a:spcBef>
                    <a:spcPct val="0"/>
                  </a:spcBef>
                  <a:buFont typeface="Arial" panose="020B0604020202090204" pitchFamily="34" charset="0"/>
                  <a:buChar char="•"/>
                  <a:defRPr sz="1050"/>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indent="0" algn="ctr">
                  <a:lnSpc>
                    <a:spcPct val="120000"/>
                  </a:lnSpc>
                  <a:buNone/>
                </a:pPr>
                <a:r>
                  <a:rPr lang="zh-CN" altLang="en-US" sz="1200" dirty="0"/>
                  <a:t>根据财务数据计算比率值</a:t>
                </a:r>
                <a:endParaRPr lang="en-US" dirty="0"/>
              </a:p>
            </p:txBody>
          </p:sp>
        </p:grpSp>
        <p:grpSp>
          <p:nvGrpSpPr>
            <p:cNvPr id="86" name="组合 85"/>
            <p:cNvGrpSpPr/>
            <p:nvPr/>
          </p:nvGrpSpPr>
          <p:grpSpPr>
            <a:xfrm>
              <a:off x="5111750" y="3205211"/>
              <a:ext cx="1955798" cy="2493578"/>
              <a:chOff x="4195257" y="3892712"/>
              <a:chExt cx="1955798" cy="2493578"/>
            </a:xfrm>
          </p:grpSpPr>
          <p:sp>
            <p:nvSpPr>
              <p:cNvPr id="102" name="Bullet3"/>
              <p:cNvSpPr txBox="1"/>
              <p:nvPr/>
            </p:nvSpPr>
            <p:spPr>
              <a:xfrm>
                <a:off x="4195257" y="4666729"/>
                <a:ext cx="1955798" cy="452489"/>
              </a:xfrm>
              <a:prstGeom prst="rect">
                <a:avLst/>
              </a:prstGeom>
              <a:noFill/>
            </p:spPr>
            <p:txBody>
              <a:bodyPr wrap="square" lIns="91440" tIns="45720" rIns="91440" bIns="45720" anchor="b" anchorCtr="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b="1" dirty="0"/>
                  <a:t>比率解读技巧</a:t>
                </a:r>
                <a:endParaRPr lang="en-US" dirty="0"/>
              </a:p>
            </p:txBody>
          </p:sp>
          <p:sp>
            <p:nvSpPr>
              <p:cNvPr id="103" name="IconBackground3"/>
              <p:cNvSpPr/>
              <p:nvPr/>
            </p:nvSpPr>
            <p:spPr>
              <a:xfrm>
                <a:off x="4850207" y="3892712"/>
                <a:ext cx="645892" cy="645892"/>
              </a:xfrm>
              <a:prstGeom prst="ellipse">
                <a:avLst/>
              </a:prstGeom>
              <a:gradFill flip="none" rotWithShape="1">
                <a:gsLst>
                  <a:gs pos="0">
                    <a:schemeClr val="accent1">
                      <a:lumMod val="60000"/>
                      <a:lumOff val="40000"/>
                    </a:schemeClr>
                  </a:gs>
                  <a:gs pos="60000">
                    <a:schemeClr val="accent1"/>
                  </a:gs>
                </a:gsLst>
                <a:lin ang="2700000" scaled="1"/>
                <a:tileRect/>
              </a:gradFill>
              <a:ln w="285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endParaRPr>
              </a:p>
            </p:txBody>
          </p:sp>
          <p:sp>
            <p:nvSpPr>
              <p:cNvPr id="104" name="Icon3"/>
              <p:cNvSpPr/>
              <p:nvPr/>
            </p:nvSpPr>
            <p:spPr>
              <a:xfrm>
                <a:off x="5033158" y="4077209"/>
                <a:ext cx="279990" cy="276897"/>
              </a:xfrm>
              <a:custGeom>
                <a:avLst/>
                <a:gdLst>
                  <a:gd name="connsiteX0" fmla="*/ 446292 w 600511"/>
                  <a:gd name="connsiteY0" fmla="*/ 392791 h 593879"/>
                  <a:gd name="connsiteX1" fmla="*/ 446292 w 600511"/>
                  <a:gd name="connsiteY1" fmla="*/ 459820 h 593879"/>
                  <a:gd name="connsiteX2" fmla="*/ 412738 w 600511"/>
                  <a:gd name="connsiteY2" fmla="*/ 459820 h 593879"/>
                  <a:gd name="connsiteX3" fmla="*/ 466296 w 600511"/>
                  <a:gd name="connsiteY3" fmla="*/ 526850 h 593879"/>
                  <a:gd name="connsiteX4" fmla="*/ 519853 w 600511"/>
                  <a:gd name="connsiteY4" fmla="*/ 459820 h 593879"/>
                  <a:gd name="connsiteX5" fmla="*/ 486299 w 600511"/>
                  <a:gd name="connsiteY5" fmla="*/ 459820 h 593879"/>
                  <a:gd name="connsiteX6" fmla="*/ 486299 w 600511"/>
                  <a:gd name="connsiteY6" fmla="*/ 392791 h 593879"/>
                  <a:gd name="connsiteX7" fmla="*/ 0 w 600511"/>
                  <a:gd name="connsiteY7" fmla="*/ 372515 h 593879"/>
                  <a:gd name="connsiteX8" fmla="*/ 233292 w 600511"/>
                  <a:gd name="connsiteY8" fmla="*/ 465626 h 593879"/>
                  <a:gd name="connsiteX9" fmla="*/ 305248 w 600511"/>
                  <a:gd name="connsiteY9" fmla="*/ 461116 h 593879"/>
                  <a:gd name="connsiteX10" fmla="*/ 332998 w 600511"/>
                  <a:gd name="connsiteY10" fmla="*/ 549716 h 593879"/>
                  <a:gd name="connsiteX11" fmla="*/ 233292 w 600511"/>
                  <a:gd name="connsiteY11" fmla="*/ 558737 h 593879"/>
                  <a:gd name="connsiteX12" fmla="*/ 0 w 600511"/>
                  <a:gd name="connsiteY12" fmla="*/ 465626 h 593879"/>
                  <a:gd name="connsiteX13" fmla="*/ 466296 w 600511"/>
                  <a:gd name="connsiteY13" fmla="*/ 326083 h 593879"/>
                  <a:gd name="connsiteX14" fmla="*/ 600511 w 600511"/>
                  <a:gd name="connsiteY14" fmla="*/ 459820 h 593879"/>
                  <a:gd name="connsiteX15" fmla="*/ 466296 w 600511"/>
                  <a:gd name="connsiteY15" fmla="*/ 593879 h 593879"/>
                  <a:gd name="connsiteX16" fmla="*/ 332080 w 600511"/>
                  <a:gd name="connsiteY16" fmla="*/ 459820 h 593879"/>
                  <a:gd name="connsiteX17" fmla="*/ 466296 w 600511"/>
                  <a:gd name="connsiteY17" fmla="*/ 326083 h 593879"/>
                  <a:gd name="connsiteX18" fmla="*/ 0 w 600511"/>
                  <a:gd name="connsiteY18" fmla="*/ 233007 h 593879"/>
                  <a:gd name="connsiteX19" fmla="*/ 233309 w 600511"/>
                  <a:gd name="connsiteY19" fmla="*/ 326118 h 593879"/>
                  <a:gd name="connsiteX20" fmla="*/ 466296 w 600511"/>
                  <a:gd name="connsiteY20" fmla="*/ 233007 h 593879"/>
                  <a:gd name="connsiteX21" fmla="*/ 466296 w 600511"/>
                  <a:gd name="connsiteY21" fmla="*/ 299054 h 593879"/>
                  <a:gd name="connsiteX22" fmla="*/ 312370 w 600511"/>
                  <a:gd name="connsiteY22" fmla="*/ 413430 h 593879"/>
                  <a:gd name="connsiteX23" fmla="*/ 233309 w 600511"/>
                  <a:gd name="connsiteY23" fmla="*/ 419229 h 593879"/>
                  <a:gd name="connsiteX24" fmla="*/ 0 w 600511"/>
                  <a:gd name="connsiteY24" fmla="*/ 326118 h 593879"/>
                  <a:gd name="connsiteX25" fmla="*/ 233309 w 600511"/>
                  <a:gd name="connsiteY25" fmla="*/ 23200 h 593879"/>
                  <a:gd name="connsiteX26" fmla="*/ 23234 w 600511"/>
                  <a:gd name="connsiteY26" fmla="*/ 93123 h 593879"/>
                  <a:gd name="connsiteX27" fmla="*/ 233309 w 600511"/>
                  <a:gd name="connsiteY27" fmla="*/ 163046 h 593879"/>
                  <a:gd name="connsiteX28" fmla="*/ 443062 w 600511"/>
                  <a:gd name="connsiteY28" fmla="*/ 93123 h 593879"/>
                  <a:gd name="connsiteX29" fmla="*/ 233309 w 600511"/>
                  <a:gd name="connsiteY29" fmla="*/ 23200 h 593879"/>
                  <a:gd name="connsiteX30" fmla="*/ 233309 w 600511"/>
                  <a:gd name="connsiteY30" fmla="*/ 0 h 593879"/>
                  <a:gd name="connsiteX31" fmla="*/ 466296 w 600511"/>
                  <a:gd name="connsiteY31" fmla="*/ 93123 h 593879"/>
                  <a:gd name="connsiteX32" fmla="*/ 466296 w 600511"/>
                  <a:gd name="connsiteY32" fmla="*/ 186246 h 593879"/>
                  <a:gd name="connsiteX33" fmla="*/ 233309 w 600511"/>
                  <a:gd name="connsiteY33" fmla="*/ 279369 h 593879"/>
                  <a:gd name="connsiteX34" fmla="*/ 0 w 600511"/>
                  <a:gd name="connsiteY34" fmla="*/ 186246 h 593879"/>
                  <a:gd name="connsiteX35" fmla="*/ 0 w 600511"/>
                  <a:gd name="connsiteY35" fmla="*/ 93123 h 593879"/>
                  <a:gd name="connsiteX36" fmla="*/ 233309 w 600511"/>
                  <a:gd name="connsiteY36" fmla="*/ 0 h 593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0511" h="593879">
                    <a:moveTo>
                      <a:pt x="446292" y="392791"/>
                    </a:moveTo>
                    <a:lnTo>
                      <a:pt x="446292" y="459820"/>
                    </a:lnTo>
                    <a:lnTo>
                      <a:pt x="412738" y="459820"/>
                    </a:lnTo>
                    <a:lnTo>
                      <a:pt x="466296" y="526850"/>
                    </a:lnTo>
                    <a:lnTo>
                      <a:pt x="519853" y="459820"/>
                    </a:lnTo>
                    <a:lnTo>
                      <a:pt x="486299" y="459820"/>
                    </a:lnTo>
                    <a:lnTo>
                      <a:pt x="486299" y="392791"/>
                    </a:lnTo>
                    <a:close/>
                    <a:moveTo>
                      <a:pt x="0" y="372515"/>
                    </a:moveTo>
                    <a:cubicBezTo>
                      <a:pt x="0" y="424065"/>
                      <a:pt x="104223" y="465626"/>
                      <a:pt x="233292" y="465626"/>
                    </a:cubicBezTo>
                    <a:cubicBezTo>
                      <a:pt x="258461" y="465626"/>
                      <a:pt x="282661" y="464015"/>
                      <a:pt x="305248" y="461116"/>
                    </a:cubicBezTo>
                    <a:cubicBezTo>
                      <a:pt x="305571" y="493978"/>
                      <a:pt x="315574" y="524264"/>
                      <a:pt x="332998" y="549716"/>
                    </a:cubicBezTo>
                    <a:cubicBezTo>
                      <a:pt x="302667" y="555515"/>
                      <a:pt x="268786" y="558737"/>
                      <a:pt x="233292" y="558737"/>
                    </a:cubicBezTo>
                    <a:cubicBezTo>
                      <a:pt x="104546" y="558737"/>
                      <a:pt x="0" y="517176"/>
                      <a:pt x="0" y="465626"/>
                    </a:cubicBezTo>
                    <a:close/>
                    <a:moveTo>
                      <a:pt x="466296" y="326083"/>
                    </a:moveTo>
                    <a:cubicBezTo>
                      <a:pt x="540501" y="326083"/>
                      <a:pt x="600511" y="386023"/>
                      <a:pt x="600511" y="459820"/>
                    </a:cubicBezTo>
                    <a:cubicBezTo>
                      <a:pt x="600511" y="533939"/>
                      <a:pt x="540501" y="593879"/>
                      <a:pt x="466296" y="593879"/>
                    </a:cubicBezTo>
                    <a:cubicBezTo>
                      <a:pt x="392412" y="593879"/>
                      <a:pt x="332080" y="533939"/>
                      <a:pt x="332080" y="459820"/>
                    </a:cubicBezTo>
                    <a:cubicBezTo>
                      <a:pt x="332080" y="386023"/>
                      <a:pt x="392412" y="326083"/>
                      <a:pt x="466296" y="326083"/>
                    </a:cubicBezTo>
                    <a:close/>
                    <a:moveTo>
                      <a:pt x="0" y="233007"/>
                    </a:moveTo>
                    <a:cubicBezTo>
                      <a:pt x="0" y="284234"/>
                      <a:pt x="104554" y="326118"/>
                      <a:pt x="233309" y="326118"/>
                    </a:cubicBezTo>
                    <a:cubicBezTo>
                      <a:pt x="362065" y="326118"/>
                      <a:pt x="466296" y="284234"/>
                      <a:pt x="466296" y="233007"/>
                    </a:cubicBezTo>
                    <a:lnTo>
                      <a:pt x="466296" y="299054"/>
                    </a:lnTo>
                    <a:cubicBezTo>
                      <a:pt x="393689" y="299054"/>
                      <a:pt x="332377" y="347382"/>
                      <a:pt x="312370" y="413430"/>
                    </a:cubicBezTo>
                    <a:cubicBezTo>
                      <a:pt x="287522" y="416974"/>
                      <a:pt x="261061" y="419229"/>
                      <a:pt x="233309" y="419229"/>
                    </a:cubicBezTo>
                    <a:cubicBezTo>
                      <a:pt x="104231" y="419229"/>
                      <a:pt x="0" y="377345"/>
                      <a:pt x="0" y="326118"/>
                    </a:cubicBezTo>
                    <a:close/>
                    <a:moveTo>
                      <a:pt x="233309" y="23200"/>
                    </a:moveTo>
                    <a:cubicBezTo>
                      <a:pt x="105199" y="23200"/>
                      <a:pt x="23234" y="64767"/>
                      <a:pt x="23234" y="93123"/>
                    </a:cubicBezTo>
                    <a:cubicBezTo>
                      <a:pt x="23234" y="121479"/>
                      <a:pt x="105199" y="163046"/>
                      <a:pt x="233309" y="163046"/>
                    </a:cubicBezTo>
                    <a:cubicBezTo>
                      <a:pt x="361420" y="163046"/>
                      <a:pt x="443062" y="121479"/>
                      <a:pt x="443062" y="93123"/>
                    </a:cubicBezTo>
                    <a:cubicBezTo>
                      <a:pt x="443062" y="64767"/>
                      <a:pt x="361420" y="23200"/>
                      <a:pt x="233309" y="23200"/>
                    </a:cubicBezTo>
                    <a:close/>
                    <a:moveTo>
                      <a:pt x="233309" y="0"/>
                    </a:moveTo>
                    <a:cubicBezTo>
                      <a:pt x="362065" y="0"/>
                      <a:pt x="466296" y="41567"/>
                      <a:pt x="466296" y="93123"/>
                    </a:cubicBezTo>
                    <a:lnTo>
                      <a:pt x="466296" y="186246"/>
                    </a:lnTo>
                    <a:cubicBezTo>
                      <a:pt x="466296" y="237802"/>
                      <a:pt x="362065" y="279369"/>
                      <a:pt x="233309" y="279369"/>
                    </a:cubicBezTo>
                    <a:cubicBezTo>
                      <a:pt x="104231" y="279369"/>
                      <a:pt x="0" y="237802"/>
                      <a:pt x="0" y="186246"/>
                    </a:cubicBezTo>
                    <a:lnTo>
                      <a:pt x="0" y="93123"/>
                    </a:lnTo>
                    <a:cubicBezTo>
                      <a:pt x="0" y="41567"/>
                      <a:pt x="104554" y="0"/>
                      <a:pt x="233309" y="0"/>
                    </a:cubicBezTo>
                    <a:close/>
                  </a:path>
                </a:pathLst>
              </a:custGeom>
              <a:solidFill>
                <a:srgbClr val="FFFFFF"/>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bg1"/>
                  </a:solidFill>
                </a:endParaRPr>
              </a:p>
            </p:txBody>
          </p:sp>
          <p:sp>
            <p:nvSpPr>
              <p:cNvPr id="105" name="Text3"/>
              <p:cNvSpPr txBox="1"/>
              <p:nvPr/>
            </p:nvSpPr>
            <p:spPr>
              <a:xfrm>
                <a:off x="4195257" y="5184534"/>
                <a:ext cx="1955798" cy="1201756"/>
              </a:xfrm>
              <a:prstGeom prst="rect">
                <a:avLst/>
              </a:prstGeom>
              <a:noFill/>
            </p:spPr>
            <p:txBody>
              <a:bodyPr wrap="square" lIns="91440" tIns="45720" rIns="91440" bIns="45720" anchor="t" anchorCtr="1">
                <a:normAutofit/>
              </a:bodyPr>
              <a:lstStyle>
                <a:defPPr>
                  <a:defRPr lang="zh-CN"/>
                </a:defPPr>
                <a:lvl1pPr marL="171450" indent="-171450">
                  <a:lnSpc>
                    <a:spcPct val="150000"/>
                  </a:lnSpc>
                  <a:spcBef>
                    <a:spcPct val="0"/>
                  </a:spcBef>
                  <a:buFont typeface="Arial" panose="020B0604020202090204" pitchFamily="34" charset="0"/>
                  <a:buChar char="•"/>
                  <a:defRPr sz="1050"/>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indent="0" algn="ctr">
                  <a:lnSpc>
                    <a:spcPct val="120000"/>
                  </a:lnSpc>
                  <a:buNone/>
                </a:pPr>
                <a:r>
                  <a:rPr lang="zh-CN" altLang="en-US" sz="1200" dirty="0"/>
                  <a:t>结合行业标准分析比率含义</a:t>
                </a:r>
                <a:endParaRPr lang="en-US" dirty="0"/>
              </a:p>
            </p:txBody>
          </p:sp>
        </p:grpSp>
        <p:grpSp>
          <p:nvGrpSpPr>
            <p:cNvPr id="87" name="组合 86"/>
            <p:cNvGrpSpPr/>
            <p:nvPr/>
          </p:nvGrpSpPr>
          <p:grpSpPr>
            <a:xfrm>
              <a:off x="7337426" y="3205211"/>
              <a:ext cx="1955798" cy="2493578"/>
              <a:chOff x="6040950" y="3892712"/>
              <a:chExt cx="1955798" cy="2493578"/>
            </a:xfrm>
          </p:grpSpPr>
          <p:sp>
            <p:nvSpPr>
              <p:cNvPr id="98" name="Bullet4"/>
              <p:cNvSpPr txBox="1"/>
              <p:nvPr/>
            </p:nvSpPr>
            <p:spPr>
              <a:xfrm>
                <a:off x="6040950" y="4666729"/>
                <a:ext cx="1955798" cy="452489"/>
              </a:xfrm>
              <a:prstGeom prst="rect">
                <a:avLst/>
              </a:prstGeom>
              <a:noFill/>
            </p:spPr>
            <p:txBody>
              <a:bodyPr wrap="square" lIns="91440" tIns="45720" rIns="91440" bIns="45720" anchor="b" anchorCtr="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b="1" dirty="0"/>
                  <a:t>常用比率介绍</a:t>
                </a:r>
                <a:endParaRPr lang="en-US" dirty="0"/>
              </a:p>
            </p:txBody>
          </p:sp>
          <p:sp>
            <p:nvSpPr>
              <p:cNvPr id="99" name="IconBackground4"/>
              <p:cNvSpPr/>
              <p:nvPr/>
            </p:nvSpPr>
            <p:spPr>
              <a:xfrm>
                <a:off x="6695899" y="3892712"/>
                <a:ext cx="645892" cy="645892"/>
              </a:xfrm>
              <a:prstGeom prst="ellipse">
                <a:avLst/>
              </a:prstGeom>
              <a:gradFill flip="none" rotWithShape="1">
                <a:gsLst>
                  <a:gs pos="0">
                    <a:schemeClr val="accent2">
                      <a:lumMod val="60000"/>
                      <a:lumOff val="40000"/>
                    </a:schemeClr>
                  </a:gs>
                  <a:gs pos="60000">
                    <a:schemeClr val="accent2"/>
                  </a:gs>
                </a:gsLst>
                <a:lin ang="2700000" scaled="1"/>
                <a:tileRect/>
              </a:gradFill>
              <a:ln w="285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endParaRPr>
              </a:p>
            </p:txBody>
          </p:sp>
          <p:sp>
            <p:nvSpPr>
              <p:cNvPr id="100" name="Icon4"/>
              <p:cNvSpPr/>
              <p:nvPr/>
            </p:nvSpPr>
            <p:spPr>
              <a:xfrm>
                <a:off x="6883929" y="4075663"/>
                <a:ext cx="269831" cy="279990"/>
              </a:xfrm>
              <a:custGeom>
                <a:avLst/>
                <a:gdLst>
                  <a:gd name="connsiteX0" fmla="*/ 533304 w 585797"/>
                  <a:gd name="connsiteY0" fmla="*/ 452325 h 607851"/>
                  <a:gd name="connsiteX1" fmla="*/ 568750 w 585797"/>
                  <a:gd name="connsiteY1" fmla="*/ 460265 h 607851"/>
                  <a:gd name="connsiteX2" fmla="*/ 585772 w 585797"/>
                  <a:gd name="connsiteY2" fmla="*/ 480255 h 607851"/>
                  <a:gd name="connsiteX3" fmla="*/ 571088 w 585797"/>
                  <a:gd name="connsiteY3" fmla="*/ 502112 h 607851"/>
                  <a:gd name="connsiteX4" fmla="*/ 273212 w 585797"/>
                  <a:gd name="connsiteY4" fmla="*/ 604395 h 607851"/>
                  <a:gd name="connsiteX5" fmla="*/ 252917 w 585797"/>
                  <a:gd name="connsiteY5" fmla="*/ 607851 h 607851"/>
                  <a:gd name="connsiteX6" fmla="*/ 236924 w 585797"/>
                  <a:gd name="connsiteY6" fmla="*/ 605703 h 607851"/>
                  <a:gd name="connsiteX7" fmla="*/ 16205 w 585797"/>
                  <a:gd name="connsiteY7" fmla="*/ 547322 h 607851"/>
                  <a:gd name="connsiteX8" fmla="*/ 25 w 585797"/>
                  <a:gd name="connsiteY8" fmla="*/ 527239 h 607851"/>
                  <a:gd name="connsiteX9" fmla="*/ 14428 w 585797"/>
                  <a:gd name="connsiteY9" fmla="*/ 505755 h 607851"/>
                  <a:gd name="connsiteX10" fmla="*/ 50716 w 585797"/>
                  <a:gd name="connsiteY10" fmla="*/ 492678 h 607851"/>
                  <a:gd name="connsiteX11" fmla="*/ 226449 w 585797"/>
                  <a:gd name="connsiteY11" fmla="*/ 539196 h 607851"/>
                  <a:gd name="connsiteX12" fmla="*/ 252917 w 585797"/>
                  <a:gd name="connsiteY12" fmla="*/ 542652 h 607851"/>
                  <a:gd name="connsiteX13" fmla="*/ 286492 w 585797"/>
                  <a:gd name="connsiteY13" fmla="*/ 537047 h 607851"/>
                  <a:gd name="connsiteX14" fmla="*/ 533215 w 585797"/>
                  <a:gd name="connsiteY14" fmla="*/ 346476 h 607851"/>
                  <a:gd name="connsiteX15" fmla="*/ 568751 w 585797"/>
                  <a:gd name="connsiteY15" fmla="*/ 354414 h 607851"/>
                  <a:gd name="connsiteX16" fmla="*/ 585772 w 585797"/>
                  <a:gd name="connsiteY16" fmla="*/ 374490 h 607851"/>
                  <a:gd name="connsiteX17" fmla="*/ 571089 w 585797"/>
                  <a:gd name="connsiteY17" fmla="*/ 396248 h 607851"/>
                  <a:gd name="connsiteX18" fmla="*/ 273237 w 585797"/>
                  <a:gd name="connsiteY18" fmla="*/ 498500 h 607851"/>
                  <a:gd name="connsiteX19" fmla="*/ 252944 w 585797"/>
                  <a:gd name="connsiteY19" fmla="*/ 501861 h 607851"/>
                  <a:gd name="connsiteX20" fmla="*/ 236952 w 585797"/>
                  <a:gd name="connsiteY20" fmla="*/ 499807 h 607851"/>
                  <a:gd name="connsiteX21" fmla="*/ 16251 w 585797"/>
                  <a:gd name="connsiteY21" fmla="*/ 441444 h 607851"/>
                  <a:gd name="connsiteX22" fmla="*/ 73 w 585797"/>
                  <a:gd name="connsiteY22" fmla="*/ 421367 h 607851"/>
                  <a:gd name="connsiteX23" fmla="*/ 14474 w 585797"/>
                  <a:gd name="connsiteY23" fmla="*/ 399983 h 607851"/>
                  <a:gd name="connsiteX24" fmla="*/ 50759 w 585797"/>
                  <a:gd name="connsiteY24" fmla="*/ 386910 h 607851"/>
                  <a:gd name="connsiteX25" fmla="*/ 226478 w 585797"/>
                  <a:gd name="connsiteY25" fmla="*/ 433413 h 607851"/>
                  <a:gd name="connsiteX26" fmla="*/ 252944 w 585797"/>
                  <a:gd name="connsiteY26" fmla="*/ 436775 h 607851"/>
                  <a:gd name="connsiteX27" fmla="*/ 286517 w 585797"/>
                  <a:gd name="connsiteY27" fmla="*/ 431172 h 607851"/>
                  <a:gd name="connsiteX28" fmla="*/ 463638 w 585797"/>
                  <a:gd name="connsiteY28" fmla="*/ 224963 h 607851"/>
                  <a:gd name="connsiteX29" fmla="*/ 568751 w 585797"/>
                  <a:gd name="connsiteY29" fmla="*/ 248492 h 607851"/>
                  <a:gd name="connsiteX30" fmla="*/ 585772 w 585797"/>
                  <a:gd name="connsiteY30" fmla="*/ 268566 h 607851"/>
                  <a:gd name="connsiteX31" fmla="*/ 571089 w 585797"/>
                  <a:gd name="connsiteY31" fmla="*/ 290321 h 607851"/>
                  <a:gd name="connsiteX32" fmla="*/ 273237 w 585797"/>
                  <a:gd name="connsiteY32" fmla="*/ 392560 h 607851"/>
                  <a:gd name="connsiteX33" fmla="*/ 252944 w 585797"/>
                  <a:gd name="connsiteY33" fmla="*/ 396014 h 607851"/>
                  <a:gd name="connsiteX34" fmla="*/ 236952 w 585797"/>
                  <a:gd name="connsiteY34" fmla="*/ 393960 h 607851"/>
                  <a:gd name="connsiteX35" fmla="*/ 16251 w 585797"/>
                  <a:gd name="connsiteY35" fmla="*/ 335511 h 607851"/>
                  <a:gd name="connsiteX36" fmla="*/ 73 w 585797"/>
                  <a:gd name="connsiteY36" fmla="*/ 315437 h 607851"/>
                  <a:gd name="connsiteX37" fmla="*/ 14474 w 585797"/>
                  <a:gd name="connsiteY37" fmla="*/ 294056 h 607851"/>
                  <a:gd name="connsiteX38" fmla="*/ 138011 w 585797"/>
                  <a:gd name="connsiteY38" fmla="*/ 249613 h 607851"/>
                  <a:gd name="connsiteX39" fmla="*/ 180094 w 585797"/>
                  <a:gd name="connsiteY39" fmla="*/ 263618 h 607851"/>
                  <a:gd name="connsiteX40" fmla="*/ 181497 w 585797"/>
                  <a:gd name="connsiteY40" fmla="*/ 263711 h 607851"/>
                  <a:gd name="connsiteX41" fmla="*/ 182806 w 585797"/>
                  <a:gd name="connsiteY41" fmla="*/ 263711 h 607851"/>
                  <a:gd name="connsiteX42" fmla="*/ 378444 w 585797"/>
                  <a:gd name="connsiteY42" fmla="*/ 263711 h 607851"/>
                  <a:gd name="connsiteX43" fmla="*/ 463638 w 585797"/>
                  <a:gd name="connsiteY43" fmla="*/ 224963 h 607851"/>
                  <a:gd name="connsiteX44" fmla="*/ 282669 w 585797"/>
                  <a:gd name="connsiteY44" fmla="*/ 0 h 607851"/>
                  <a:gd name="connsiteX45" fmla="*/ 376661 w 585797"/>
                  <a:gd name="connsiteY45" fmla="*/ 77792 h 607851"/>
                  <a:gd name="connsiteX46" fmla="*/ 378438 w 585797"/>
                  <a:gd name="connsiteY46" fmla="*/ 77699 h 607851"/>
                  <a:gd name="connsiteX47" fmla="*/ 451106 w 585797"/>
                  <a:gd name="connsiteY47" fmla="*/ 150354 h 607851"/>
                  <a:gd name="connsiteX48" fmla="*/ 378438 w 585797"/>
                  <a:gd name="connsiteY48" fmla="*/ 222916 h 607851"/>
                  <a:gd name="connsiteX49" fmla="*/ 182785 w 585797"/>
                  <a:gd name="connsiteY49" fmla="*/ 222916 h 607851"/>
                  <a:gd name="connsiteX50" fmla="*/ 134620 w 585797"/>
                  <a:gd name="connsiteY50" fmla="*/ 170806 h 607851"/>
                  <a:gd name="connsiteX51" fmla="*/ 186900 w 585797"/>
                  <a:gd name="connsiteY51" fmla="*/ 118602 h 607851"/>
                  <a:gd name="connsiteX52" fmla="*/ 189893 w 585797"/>
                  <a:gd name="connsiteY52" fmla="*/ 118976 h 607851"/>
                  <a:gd name="connsiteX53" fmla="*/ 186900 w 585797"/>
                  <a:gd name="connsiteY53" fmla="*/ 95629 h 607851"/>
                  <a:gd name="connsiteX54" fmla="*/ 282669 w 585797"/>
                  <a:gd name="connsiteY54"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585797" h="607851">
                    <a:moveTo>
                      <a:pt x="533304" y="452325"/>
                    </a:moveTo>
                    <a:lnTo>
                      <a:pt x="568750" y="460265"/>
                    </a:lnTo>
                    <a:cubicBezTo>
                      <a:pt x="578290" y="462413"/>
                      <a:pt x="585210" y="470540"/>
                      <a:pt x="585772" y="480255"/>
                    </a:cubicBezTo>
                    <a:cubicBezTo>
                      <a:pt x="586239" y="489969"/>
                      <a:pt x="580254" y="498936"/>
                      <a:pt x="571088" y="502112"/>
                    </a:cubicBezTo>
                    <a:lnTo>
                      <a:pt x="273212" y="604395"/>
                    </a:lnTo>
                    <a:cubicBezTo>
                      <a:pt x="266665" y="606730"/>
                      <a:pt x="259838" y="607851"/>
                      <a:pt x="252917" y="607851"/>
                    </a:cubicBezTo>
                    <a:cubicBezTo>
                      <a:pt x="247586" y="607851"/>
                      <a:pt x="242162" y="607104"/>
                      <a:pt x="236924" y="605703"/>
                    </a:cubicBezTo>
                    <a:lnTo>
                      <a:pt x="16205" y="547322"/>
                    </a:lnTo>
                    <a:cubicBezTo>
                      <a:pt x="6946" y="544894"/>
                      <a:pt x="399" y="536674"/>
                      <a:pt x="25" y="527239"/>
                    </a:cubicBezTo>
                    <a:cubicBezTo>
                      <a:pt x="-442" y="517712"/>
                      <a:pt x="5450" y="509025"/>
                      <a:pt x="14428" y="505755"/>
                    </a:cubicBezTo>
                    <a:lnTo>
                      <a:pt x="50716" y="492678"/>
                    </a:lnTo>
                    <a:lnTo>
                      <a:pt x="226449" y="539196"/>
                    </a:lnTo>
                    <a:cubicBezTo>
                      <a:pt x="235147" y="541531"/>
                      <a:pt x="244032" y="542652"/>
                      <a:pt x="252917" y="542652"/>
                    </a:cubicBezTo>
                    <a:cubicBezTo>
                      <a:pt x="264420" y="542652"/>
                      <a:pt x="275643" y="540784"/>
                      <a:pt x="286492" y="537047"/>
                    </a:cubicBezTo>
                    <a:close/>
                    <a:moveTo>
                      <a:pt x="533215" y="346476"/>
                    </a:moveTo>
                    <a:lnTo>
                      <a:pt x="568751" y="354414"/>
                    </a:lnTo>
                    <a:cubicBezTo>
                      <a:pt x="578290" y="356561"/>
                      <a:pt x="585211" y="364779"/>
                      <a:pt x="585772" y="374490"/>
                    </a:cubicBezTo>
                    <a:cubicBezTo>
                      <a:pt x="586239" y="384202"/>
                      <a:pt x="580254" y="393073"/>
                      <a:pt x="571089" y="396248"/>
                    </a:cubicBezTo>
                    <a:lnTo>
                      <a:pt x="273237" y="498500"/>
                    </a:lnTo>
                    <a:cubicBezTo>
                      <a:pt x="266691" y="500741"/>
                      <a:pt x="259864" y="501861"/>
                      <a:pt x="252944" y="501861"/>
                    </a:cubicBezTo>
                    <a:cubicBezTo>
                      <a:pt x="247613" y="501861"/>
                      <a:pt x="242189" y="501208"/>
                      <a:pt x="236952" y="499807"/>
                    </a:cubicBezTo>
                    <a:lnTo>
                      <a:pt x="16251" y="441444"/>
                    </a:lnTo>
                    <a:cubicBezTo>
                      <a:pt x="7087" y="439016"/>
                      <a:pt x="447" y="430892"/>
                      <a:pt x="73" y="421367"/>
                    </a:cubicBezTo>
                    <a:cubicBezTo>
                      <a:pt x="-301" y="411843"/>
                      <a:pt x="5497" y="403158"/>
                      <a:pt x="14474" y="399983"/>
                    </a:cubicBezTo>
                    <a:lnTo>
                      <a:pt x="50759" y="386910"/>
                    </a:lnTo>
                    <a:lnTo>
                      <a:pt x="226478" y="433413"/>
                    </a:lnTo>
                    <a:cubicBezTo>
                      <a:pt x="235176" y="435655"/>
                      <a:pt x="244060" y="436775"/>
                      <a:pt x="252944" y="436775"/>
                    </a:cubicBezTo>
                    <a:cubicBezTo>
                      <a:pt x="264446" y="436775"/>
                      <a:pt x="275762" y="434907"/>
                      <a:pt x="286517" y="431172"/>
                    </a:cubicBezTo>
                    <a:close/>
                    <a:moveTo>
                      <a:pt x="463638" y="224963"/>
                    </a:moveTo>
                    <a:lnTo>
                      <a:pt x="568751" y="248492"/>
                    </a:lnTo>
                    <a:cubicBezTo>
                      <a:pt x="578290" y="250640"/>
                      <a:pt x="585211" y="258856"/>
                      <a:pt x="585772" y="268566"/>
                    </a:cubicBezTo>
                    <a:cubicBezTo>
                      <a:pt x="586239" y="278277"/>
                      <a:pt x="580254" y="287147"/>
                      <a:pt x="571089" y="290321"/>
                    </a:cubicBezTo>
                    <a:lnTo>
                      <a:pt x="273237" y="392560"/>
                    </a:lnTo>
                    <a:cubicBezTo>
                      <a:pt x="266691" y="394894"/>
                      <a:pt x="259864" y="396014"/>
                      <a:pt x="252944" y="396014"/>
                    </a:cubicBezTo>
                    <a:cubicBezTo>
                      <a:pt x="247613" y="396014"/>
                      <a:pt x="242189" y="395267"/>
                      <a:pt x="236952" y="393960"/>
                    </a:cubicBezTo>
                    <a:lnTo>
                      <a:pt x="16251" y="335511"/>
                    </a:lnTo>
                    <a:cubicBezTo>
                      <a:pt x="7087" y="333084"/>
                      <a:pt x="447" y="324961"/>
                      <a:pt x="73" y="315437"/>
                    </a:cubicBezTo>
                    <a:cubicBezTo>
                      <a:pt x="-301" y="305914"/>
                      <a:pt x="5497" y="297230"/>
                      <a:pt x="14474" y="294056"/>
                    </a:cubicBezTo>
                    <a:lnTo>
                      <a:pt x="138011" y="249613"/>
                    </a:lnTo>
                    <a:cubicBezTo>
                      <a:pt x="150449" y="257362"/>
                      <a:pt x="164570" y="262591"/>
                      <a:pt x="180094" y="263618"/>
                    </a:cubicBezTo>
                    <a:lnTo>
                      <a:pt x="181497" y="263711"/>
                    </a:lnTo>
                    <a:lnTo>
                      <a:pt x="182806" y="263711"/>
                    </a:lnTo>
                    <a:lnTo>
                      <a:pt x="378444" y="263711"/>
                    </a:lnTo>
                    <a:cubicBezTo>
                      <a:pt x="412391" y="263711"/>
                      <a:pt x="442784" y="248679"/>
                      <a:pt x="463638" y="224963"/>
                    </a:cubicBezTo>
                    <a:close/>
                    <a:moveTo>
                      <a:pt x="282669" y="0"/>
                    </a:moveTo>
                    <a:cubicBezTo>
                      <a:pt x="329431" y="0"/>
                      <a:pt x="368337" y="33526"/>
                      <a:pt x="376661" y="77792"/>
                    </a:cubicBezTo>
                    <a:cubicBezTo>
                      <a:pt x="377222" y="77792"/>
                      <a:pt x="377877" y="77699"/>
                      <a:pt x="378438" y="77699"/>
                    </a:cubicBezTo>
                    <a:cubicBezTo>
                      <a:pt x="418560" y="77699"/>
                      <a:pt x="451106" y="110198"/>
                      <a:pt x="451106" y="150354"/>
                    </a:cubicBezTo>
                    <a:cubicBezTo>
                      <a:pt x="451106" y="190417"/>
                      <a:pt x="418560" y="222916"/>
                      <a:pt x="378438" y="222916"/>
                    </a:cubicBezTo>
                    <a:lnTo>
                      <a:pt x="182785" y="222916"/>
                    </a:lnTo>
                    <a:cubicBezTo>
                      <a:pt x="155570" y="221142"/>
                      <a:pt x="134620" y="198449"/>
                      <a:pt x="134620" y="170806"/>
                    </a:cubicBezTo>
                    <a:cubicBezTo>
                      <a:pt x="134620" y="141949"/>
                      <a:pt x="158095" y="118602"/>
                      <a:pt x="186900" y="118602"/>
                    </a:cubicBezTo>
                    <a:cubicBezTo>
                      <a:pt x="187929" y="118602"/>
                      <a:pt x="188864" y="118883"/>
                      <a:pt x="189893" y="118976"/>
                    </a:cubicBezTo>
                    <a:cubicBezTo>
                      <a:pt x="188023" y="111505"/>
                      <a:pt x="186900" y="103660"/>
                      <a:pt x="186900" y="95629"/>
                    </a:cubicBezTo>
                    <a:cubicBezTo>
                      <a:pt x="186900" y="42772"/>
                      <a:pt x="229734" y="0"/>
                      <a:pt x="282669" y="0"/>
                    </a:cubicBezTo>
                    <a:close/>
                  </a:path>
                </a:pathLst>
              </a:custGeom>
              <a:solidFill>
                <a:srgbClr val="FFFFFF"/>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bg1"/>
                  </a:solidFill>
                </a:endParaRPr>
              </a:p>
            </p:txBody>
          </p:sp>
          <p:sp>
            <p:nvSpPr>
              <p:cNvPr id="101" name="Text4"/>
              <p:cNvSpPr txBox="1"/>
              <p:nvPr/>
            </p:nvSpPr>
            <p:spPr>
              <a:xfrm>
                <a:off x="6040950" y="5184534"/>
                <a:ext cx="1955798" cy="1201756"/>
              </a:xfrm>
              <a:prstGeom prst="rect">
                <a:avLst/>
              </a:prstGeom>
              <a:noFill/>
            </p:spPr>
            <p:txBody>
              <a:bodyPr wrap="square" lIns="91440" tIns="45720" rIns="91440" bIns="45720" anchor="t" anchorCtr="1">
                <a:normAutofit/>
              </a:bodyPr>
              <a:lstStyle>
                <a:defPPr>
                  <a:defRPr lang="zh-CN"/>
                </a:defPPr>
                <a:lvl1pPr marL="171450" indent="-171450">
                  <a:lnSpc>
                    <a:spcPct val="150000"/>
                  </a:lnSpc>
                  <a:spcBef>
                    <a:spcPct val="0"/>
                  </a:spcBef>
                  <a:buFont typeface="Arial" panose="020B0604020202090204" pitchFamily="34" charset="0"/>
                  <a:buChar char="•"/>
                  <a:defRPr sz="1050"/>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indent="0" algn="ctr">
                  <a:lnSpc>
                    <a:spcPct val="120000"/>
                  </a:lnSpc>
                  <a:buNone/>
                </a:pPr>
                <a:r>
                  <a:rPr lang="zh-CN" altLang="en-US" sz="1200" dirty="0"/>
                  <a:t>资产负债率、净利润率等</a:t>
                </a:r>
                <a:endParaRPr lang="en-US" dirty="0"/>
              </a:p>
            </p:txBody>
          </p:sp>
        </p:grpSp>
        <p:grpSp>
          <p:nvGrpSpPr>
            <p:cNvPr id="88" name="组合 87"/>
            <p:cNvGrpSpPr/>
            <p:nvPr/>
          </p:nvGrpSpPr>
          <p:grpSpPr>
            <a:xfrm>
              <a:off x="9563102" y="3205211"/>
              <a:ext cx="1955798" cy="2493578"/>
              <a:chOff x="7886643" y="3892712"/>
              <a:chExt cx="1955798" cy="2493578"/>
            </a:xfrm>
          </p:grpSpPr>
          <p:sp>
            <p:nvSpPr>
              <p:cNvPr id="94" name="Bullet5"/>
              <p:cNvSpPr txBox="1"/>
              <p:nvPr/>
            </p:nvSpPr>
            <p:spPr>
              <a:xfrm>
                <a:off x="7886643" y="4666729"/>
                <a:ext cx="1955798" cy="452489"/>
              </a:xfrm>
              <a:prstGeom prst="rect">
                <a:avLst/>
              </a:prstGeom>
              <a:noFill/>
            </p:spPr>
            <p:txBody>
              <a:bodyPr wrap="square" lIns="91440" tIns="45720" rIns="91440" bIns="45720" anchor="b" anchorCtr="1">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b="1" dirty="0"/>
                  <a:t>比率分析局限</a:t>
                </a:r>
                <a:endParaRPr lang="en-US" dirty="0"/>
              </a:p>
            </p:txBody>
          </p:sp>
          <p:sp>
            <p:nvSpPr>
              <p:cNvPr id="95" name="IconBackground5"/>
              <p:cNvSpPr/>
              <p:nvPr/>
            </p:nvSpPr>
            <p:spPr>
              <a:xfrm>
                <a:off x="8541591" y="3892712"/>
                <a:ext cx="645892" cy="645892"/>
              </a:xfrm>
              <a:prstGeom prst="ellipse">
                <a:avLst/>
              </a:prstGeom>
              <a:gradFill flip="none" rotWithShape="1">
                <a:gsLst>
                  <a:gs pos="0">
                    <a:schemeClr val="accent1">
                      <a:lumMod val="60000"/>
                      <a:lumOff val="40000"/>
                    </a:schemeClr>
                  </a:gs>
                  <a:gs pos="60000">
                    <a:schemeClr val="accent1"/>
                  </a:gs>
                </a:gsLst>
                <a:lin ang="2700000" scaled="1"/>
                <a:tileRect/>
              </a:gradFill>
              <a:ln w="285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endParaRPr>
              </a:p>
            </p:txBody>
          </p:sp>
          <p:sp>
            <p:nvSpPr>
              <p:cNvPr id="96" name="Icon5"/>
              <p:cNvSpPr/>
              <p:nvPr/>
            </p:nvSpPr>
            <p:spPr>
              <a:xfrm>
                <a:off x="8724542" y="4092282"/>
                <a:ext cx="279990" cy="246752"/>
              </a:xfrm>
              <a:custGeom>
                <a:avLst/>
                <a:gdLst>
                  <a:gd name="T0" fmla="*/ 2472 w 2641"/>
                  <a:gd name="T1" fmla="*/ 1969 h 2331"/>
                  <a:gd name="T2" fmla="*/ 2472 w 2641"/>
                  <a:gd name="T3" fmla="*/ 1969 h 2331"/>
                  <a:gd name="T4" fmla="*/ 2426 w 2641"/>
                  <a:gd name="T5" fmla="*/ 2194 h 2331"/>
                  <a:gd name="T6" fmla="*/ 2258 w 2641"/>
                  <a:gd name="T7" fmla="*/ 2331 h 2331"/>
                  <a:gd name="T8" fmla="*/ 269 w 2641"/>
                  <a:gd name="T9" fmla="*/ 2331 h 2331"/>
                  <a:gd name="T10" fmla="*/ 101 w 2641"/>
                  <a:gd name="T11" fmla="*/ 2126 h 2331"/>
                  <a:gd name="T12" fmla="*/ 293 w 2641"/>
                  <a:gd name="T13" fmla="*/ 1188 h 2331"/>
                  <a:gd name="T14" fmla="*/ 414 w 2641"/>
                  <a:gd name="T15" fmla="*/ 1052 h 2331"/>
                  <a:gd name="T16" fmla="*/ 414 w 2641"/>
                  <a:gd name="T17" fmla="*/ 1052 h 2331"/>
                  <a:gd name="T18" fmla="*/ 428 w 2641"/>
                  <a:gd name="T19" fmla="*/ 1049 h 2331"/>
                  <a:gd name="T20" fmla="*/ 428 w 2641"/>
                  <a:gd name="T21" fmla="*/ 1048 h 2331"/>
                  <a:gd name="T22" fmla="*/ 441 w 2641"/>
                  <a:gd name="T23" fmla="*/ 1046 h 2331"/>
                  <a:gd name="T24" fmla="*/ 445 w 2641"/>
                  <a:gd name="T25" fmla="*/ 1045 h 2331"/>
                  <a:gd name="T26" fmla="*/ 455 w 2641"/>
                  <a:gd name="T27" fmla="*/ 1044 h 2331"/>
                  <a:gd name="T28" fmla="*/ 470 w 2641"/>
                  <a:gd name="T29" fmla="*/ 1044 h 2331"/>
                  <a:gd name="T30" fmla="*/ 548 w 2641"/>
                  <a:gd name="T31" fmla="*/ 1044 h 2331"/>
                  <a:gd name="T32" fmla="*/ 2118 w 2641"/>
                  <a:gd name="T33" fmla="*/ 1044 h 2331"/>
                  <a:gd name="T34" fmla="*/ 2251 w 2641"/>
                  <a:gd name="T35" fmla="*/ 1044 h 2331"/>
                  <a:gd name="T36" fmla="*/ 2472 w 2641"/>
                  <a:gd name="T37" fmla="*/ 1044 h 2331"/>
                  <a:gd name="T38" fmla="*/ 2555 w 2641"/>
                  <a:gd name="T39" fmla="*/ 1044 h 2331"/>
                  <a:gd name="T40" fmla="*/ 2615 w 2641"/>
                  <a:gd name="T41" fmla="*/ 1068 h 2331"/>
                  <a:gd name="T42" fmla="*/ 2641 w 2641"/>
                  <a:gd name="T43" fmla="*/ 1127 h 2331"/>
                  <a:gd name="T44" fmla="*/ 2639 w 2641"/>
                  <a:gd name="T45" fmla="*/ 1147 h 2331"/>
                  <a:gd name="T46" fmla="*/ 2472 w 2641"/>
                  <a:gd name="T47" fmla="*/ 1969 h 2331"/>
                  <a:gd name="T48" fmla="*/ 2471 w 2641"/>
                  <a:gd name="T49" fmla="*/ 910 h 2331"/>
                  <a:gd name="T50" fmla="*/ 2320 w 2641"/>
                  <a:gd name="T51" fmla="*/ 774 h 2331"/>
                  <a:gd name="T52" fmla="*/ 2251 w 2641"/>
                  <a:gd name="T53" fmla="*/ 774 h 2331"/>
                  <a:gd name="T54" fmla="*/ 2251 w 2641"/>
                  <a:gd name="T55" fmla="*/ 910 h 2331"/>
                  <a:gd name="T56" fmla="*/ 2471 w 2641"/>
                  <a:gd name="T57" fmla="*/ 910 h 2331"/>
                  <a:gd name="T58" fmla="*/ 162 w 2641"/>
                  <a:gd name="T59" fmla="*/ 1162 h 2331"/>
                  <a:gd name="T60" fmla="*/ 414 w 2641"/>
                  <a:gd name="T61" fmla="*/ 915 h 2331"/>
                  <a:gd name="T62" fmla="*/ 414 w 2641"/>
                  <a:gd name="T63" fmla="*/ 548 h 2331"/>
                  <a:gd name="T64" fmla="*/ 178 w 2641"/>
                  <a:gd name="T65" fmla="*/ 548 h 2331"/>
                  <a:gd name="T66" fmla="*/ 0 w 2641"/>
                  <a:gd name="T67" fmla="*/ 726 h 2331"/>
                  <a:gd name="T68" fmla="*/ 0 w 2641"/>
                  <a:gd name="T69" fmla="*/ 1955 h 2331"/>
                  <a:gd name="T70" fmla="*/ 162 w 2641"/>
                  <a:gd name="T71" fmla="*/ 1162 h 2331"/>
                  <a:gd name="T72" fmla="*/ 2118 w 2641"/>
                  <a:gd name="T73" fmla="*/ 75 h 2331"/>
                  <a:gd name="T74" fmla="*/ 2118 w 2641"/>
                  <a:gd name="T75" fmla="*/ 910 h 2331"/>
                  <a:gd name="T76" fmla="*/ 548 w 2641"/>
                  <a:gd name="T77" fmla="*/ 910 h 2331"/>
                  <a:gd name="T78" fmla="*/ 548 w 2641"/>
                  <a:gd name="T79" fmla="*/ 75 h 2331"/>
                  <a:gd name="T80" fmla="*/ 623 w 2641"/>
                  <a:gd name="T81" fmla="*/ 0 h 2331"/>
                  <a:gd name="T82" fmla="*/ 2043 w 2641"/>
                  <a:gd name="T83" fmla="*/ 0 h 2331"/>
                  <a:gd name="T84" fmla="*/ 2118 w 2641"/>
                  <a:gd name="T85" fmla="*/ 75 h 2331"/>
                  <a:gd name="T86" fmla="*/ 1926 w 2641"/>
                  <a:gd name="T87" fmla="*/ 665 h 2331"/>
                  <a:gd name="T88" fmla="*/ 1859 w 2641"/>
                  <a:gd name="T89" fmla="*/ 598 h 2331"/>
                  <a:gd name="T90" fmla="*/ 806 w 2641"/>
                  <a:gd name="T91" fmla="*/ 598 h 2331"/>
                  <a:gd name="T92" fmla="*/ 740 w 2641"/>
                  <a:gd name="T93" fmla="*/ 665 h 2331"/>
                  <a:gd name="T94" fmla="*/ 806 w 2641"/>
                  <a:gd name="T95" fmla="*/ 732 h 2331"/>
                  <a:gd name="T96" fmla="*/ 1859 w 2641"/>
                  <a:gd name="T97" fmla="*/ 732 h 2331"/>
                  <a:gd name="T98" fmla="*/ 1926 w 2641"/>
                  <a:gd name="T99" fmla="*/ 665 h 2331"/>
                  <a:gd name="T100" fmla="*/ 1926 w 2641"/>
                  <a:gd name="T101" fmla="*/ 321 h 2331"/>
                  <a:gd name="T102" fmla="*/ 1859 w 2641"/>
                  <a:gd name="T103" fmla="*/ 254 h 2331"/>
                  <a:gd name="T104" fmla="*/ 806 w 2641"/>
                  <a:gd name="T105" fmla="*/ 254 h 2331"/>
                  <a:gd name="T106" fmla="*/ 740 w 2641"/>
                  <a:gd name="T107" fmla="*/ 321 h 2331"/>
                  <a:gd name="T108" fmla="*/ 806 w 2641"/>
                  <a:gd name="T109" fmla="*/ 388 h 2331"/>
                  <a:gd name="T110" fmla="*/ 1859 w 2641"/>
                  <a:gd name="T111" fmla="*/ 388 h 2331"/>
                  <a:gd name="T112" fmla="*/ 1926 w 2641"/>
                  <a:gd name="T113" fmla="*/ 321 h 2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41" h="2331">
                    <a:moveTo>
                      <a:pt x="2472" y="1969"/>
                    </a:moveTo>
                    <a:lnTo>
                      <a:pt x="2472" y="1969"/>
                    </a:lnTo>
                    <a:lnTo>
                      <a:pt x="2426" y="2194"/>
                    </a:lnTo>
                    <a:cubicBezTo>
                      <a:pt x="2409" y="2274"/>
                      <a:pt x="2339" y="2331"/>
                      <a:pt x="2258" y="2331"/>
                    </a:cubicBezTo>
                    <a:lnTo>
                      <a:pt x="269" y="2331"/>
                    </a:lnTo>
                    <a:cubicBezTo>
                      <a:pt x="161" y="2331"/>
                      <a:pt x="80" y="2232"/>
                      <a:pt x="101" y="2126"/>
                    </a:cubicBezTo>
                    <a:lnTo>
                      <a:pt x="293" y="1188"/>
                    </a:lnTo>
                    <a:cubicBezTo>
                      <a:pt x="306" y="1123"/>
                      <a:pt x="354" y="1072"/>
                      <a:pt x="414" y="1052"/>
                    </a:cubicBezTo>
                    <a:lnTo>
                      <a:pt x="414" y="1052"/>
                    </a:lnTo>
                    <a:cubicBezTo>
                      <a:pt x="419" y="1051"/>
                      <a:pt x="423" y="1050"/>
                      <a:pt x="428" y="1049"/>
                    </a:cubicBezTo>
                    <a:cubicBezTo>
                      <a:pt x="428" y="1049"/>
                      <a:pt x="428" y="1049"/>
                      <a:pt x="428" y="1048"/>
                    </a:cubicBezTo>
                    <a:cubicBezTo>
                      <a:pt x="432" y="1047"/>
                      <a:pt x="437" y="1047"/>
                      <a:pt x="441" y="1046"/>
                    </a:cubicBezTo>
                    <a:cubicBezTo>
                      <a:pt x="442" y="1046"/>
                      <a:pt x="444" y="1046"/>
                      <a:pt x="445" y="1045"/>
                    </a:cubicBezTo>
                    <a:cubicBezTo>
                      <a:pt x="448" y="1045"/>
                      <a:pt x="452" y="1044"/>
                      <a:pt x="455" y="1044"/>
                    </a:cubicBezTo>
                    <a:cubicBezTo>
                      <a:pt x="460" y="1044"/>
                      <a:pt x="465" y="1044"/>
                      <a:pt x="470" y="1044"/>
                    </a:cubicBezTo>
                    <a:lnTo>
                      <a:pt x="548" y="1044"/>
                    </a:lnTo>
                    <a:lnTo>
                      <a:pt x="2118" y="1044"/>
                    </a:lnTo>
                    <a:lnTo>
                      <a:pt x="2251" y="1044"/>
                    </a:lnTo>
                    <a:lnTo>
                      <a:pt x="2472" y="1044"/>
                    </a:lnTo>
                    <a:lnTo>
                      <a:pt x="2555" y="1044"/>
                    </a:lnTo>
                    <a:cubicBezTo>
                      <a:pt x="2579" y="1044"/>
                      <a:pt x="2600" y="1053"/>
                      <a:pt x="2615" y="1068"/>
                    </a:cubicBezTo>
                    <a:cubicBezTo>
                      <a:pt x="2631" y="1084"/>
                      <a:pt x="2640" y="1104"/>
                      <a:pt x="2641" y="1127"/>
                    </a:cubicBezTo>
                    <a:cubicBezTo>
                      <a:pt x="2641" y="1134"/>
                      <a:pt x="2641" y="1140"/>
                      <a:pt x="2639" y="1147"/>
                    </a:cubicBezTo>
                    <a:lnTo>
                      <a:pt x="2472" y="1969"/>
                    </a:lnTo>
                    <a:close/>
                    <a:moveTo>
                      <a:pt x="2471" y="910"/>
                    </a:moveTo>
                    <a:cubicBezTo>
                      <a:pt x="2463" y="834"/>
                      <a:pt x="2398" y="774"/>
                      <a:pt x="2320" y="774"/>
                    </a:cubicBezTo>
                    <a:lnTo>
                      <a:pt x="2251" y="774"/>
                    </a:lnTo>
                    <a:lnTo>
                      <a:pt x="2251" y="910"/>
                    </a:lnTo>
                    <a:lnTo>
                      <a:pt x="2471" y="910"/>
                    </a:lnTo>
                    <a:close/>
                    <a:moveTo>
                      <a:pt x="162" y="1162"/>
                    </a:moveTo>
                    <a:cubicBezTo>
                      <a:pt x="188" y="1034"/>
                      <a:pt x="290" y="938"/>
                      <a:pt x="414" y="915"/>
                    </a:cubicBezTo>
                    <a:lnTo>
                      <a:pt x="414" y="548"/>
                    </a:lnTo>
                    <a:lnTo>
                      <a:pt x="178" y="548"/>
                    </a:lnTo>
                    <a:cubicBezTo>
                      <a:pt x="80" y="548"/>
                      <a:pt x="0" y="628"/>
                      <a:pt x="0" y="726"/>
                    </a:cubicBezTo>
                    <a:lnTo>
                      <a:pt x="0" y="1955"/>
                    </a:lnTo>
                    <a:lnTo>
                      <a:pt x="162" y="1162"/>
                    </a:lnTo>
                    <a:close/>
                    <a:moveTo>
                      <a:pt x="2118" y="75"/>
                    </a:moveTo>
                    <a:lnTo>
                      <a:pt x="2118" y="910"/>
                    </a:lnTo>
                    <a:lnTo>
                      <a:pt x="548" y="910"/>
                    </a:lnTo>
                    <a:lnTo>
                      <a:pt x="548" y="75"/>
                    </a:lnTo>
                    <a:cubicBezTo>
                      <a:pt x="548" y="33"/>
                      <a:pt x="581" y="0"/>
                      <a:pt x="623" y="0"/>
                    </a:cubicBezTo>
                    <a:lnTo>
                      <a:pt x="2043" y="0"/>
                    </a:lnTo>
                    <a:cubicBezTo>
                      <a:pt x="2084" y="0"/>
                      <a:pt x="2118" y="33"/>
                      <a:pt x="2118" y="75"/>
                    </a:cubicBezTo>
                    <a:close/>
                    <a:moveTo>
                      <a:pt x="1926" y="665"/>
                    </a:moveTo>
                    <a:cubicBezTo>
                      <a:pt x="1926" y="628"/>
                      <a:pt x="1896" y="598"/>
                      <a:pt x="1859" y="598"/>
                    </a:cubicBezTo>
                    <a:lnTo>
                      <a:pt x="806" y="598"/>
                    </a:lnTo>
                    <a:cubicBezTo>
                      <a:pt x="769" y="598"/>
                      <a:pt x="740" y="628"/>
                      <a:pt x="740" y="665"/>
                    </a:cubicBezTo>
                    <a:cubicBezTo>
                      <a:pt x="740" y="702"/>
                      <a:pt x="769" y="732"/>
                      <a:pt x="806" y="732"/>
                    </a:cubicBezTo>
                    <a:lnTo>
                      <a:pt x="1859" y="732"/>
                    </a:lnTo>
                    <a:cubicBezTo>
                      <a:pt x="1896" y="732"/>
                      <a:pt x="1926" y="702"/>
                      <a:pt x="1926" y="665"/>
                    </a:cubicBezTo>
                    <a:close/>
                    <a:moveTo>
                      <a:pt x="1926" y="321"/>
                    </a:moveTo>
                    <a:cubicBezTo>
                      <a:pt x="1926" y="284"/>
                      <a:pt x="1896" y="254"/>
                      <a:pt x="1859" y="254"/>
                    </a:cubicBezTo>
                    <a:lnTo>
                      <a:pt x="806" y="254"/>
                    </a:lnTo>
                    <a:cubicBezTo>
                      <a:pt x="769" y="254"/>
                      <a:pt x="740" y="284"/>
                      <a:pt x="740" y="321"/>
                    </a:cubicBezTo>
                    <a:cubicBezTo>
                      <a:pt x="740" y="358"/>
                      <a:pt x="769" y="388"/>
                      <a:pt x="806" y="388"/>
                    </a:cubicBezTo>
                    <a:lnTo>
                      <a:pt x="1859" y="388"/>
                    </a:lnTo>
                    <a:cubicBezTo>
                      <a:pt x="1896" y="388"/>
                      <a:pt x="1926" y="358"/>
                      <a:pt x="1926" y="321"/>
                    </a:cubicBezTo>
                    <a:close/>
                  </a:path>
                </a:pathLst>
              </a:custGeom>
              <a:solidFill>
                <a:srgbClr val="FFFFFF"/>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bg1"/>
                  </a:solidFill>
                </a:endParaRPr>
              </a:p>
            </p:txBody>
          </p:sp>
          <p:sp>
            <p:nvSpPr>
              <p:cNvPr id="97" name="Text5"/>
              <p:cNvSpPr txBox="1"/>
              <p:nvPr/>
            </p:nvSpPr>
            <p:spPr>
              <a:xfrm>
                <a:off x="7886643" y="5184534"/>
                <a:ext cx="1955798" cy="1201756"/>
              </a:xfrm>
              <a:prstGeom prst="rect">
                <a:avLst/>
              </a:prstGeom>
              <a:noFill/>
            </p:spPr>
            <p:txBody>
              <a:bodyPr wrap="square" lIns="91440" tIns="45720" rIns="91440" bIns="45720" anchor="t" anchorCtr="1">
                <a:normAutofit/>
              </a:bodyPr>
              <a:lstStyle>
                <a:defPPr>
                  <a:defRPr lang="zh-CN"/>
                </a:defPPr>
                <a:lvl1pPr marL="171450" indent="-171450">
                  <a:lnSpc>
                    <a:spcPct val="150000"/>
                  </a:lnSpc>
                  <a:spcBef>
                    <a:spcPct val="0"/>
                  </a:spcBef>
                  <a:buFont typeface="Arial" panose="020B0604020202090204" pitchFamily="34" charset="0"/>
                  <a:buChar char="•"/>
                  <a:defRPr sz="1050"/>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indent="0" algn="ctr">
                  <a:lnSpc>
                    <a:spcPct val="120000"/>
                  </a:lnSpc>
                  <a:buNone/>
                </a:pPr>
                <a:r>
                  <a:rPr lang="zh-CN" altLang="en-US" sz="1200" dirty="0"/>
                  <a:t>比率分析不能替代详细财务分析</a:t>
                </a:r>
                <a:endParaRPr lang="en-US" dirty="0"/>
              </a:p>
            </p:txBody>
          </p:sp>
        </p:grpSp>
      </p:grpSp>
      <p:sp>
        <p:nvSpPr>
          <p:cNvPr id="2" name="标题 1"/>
          <p:cNvSpPr>
            <a:spLocks noGrp="1"/>
          </p:cNvSpPr>
          <p:nvPr>
            <p:ph type="title"/>
          </p:nvPr>
        </p:nvSpPr>
        <p:spPr/>
        <p:txBody>
          <a:bodyPr/>
          <a:lstStyle/>
          <a:p>
            <a:r>
              <a:rPr lang="zh-CN" altLang="en-US" dirty="0"/>
              <a:t>财务比率分析的方法</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66ac5dcf-c3ca-4ab6-a032-8e11acef22a6.source.3.zh-Hans"/>
          <p:cNvGrpSpPr/>
          <p:nvPr/>
        </p:nvGrpSpPr>
        <p:grpSpPr>
          <a:xfrm>
            <a:off x="5742328" y="1892964"/>
            <a:ext cx="5544000" cy="3607604"/>
            <a:chOff x="6405469" y="2454168"/>
            <a:chExt cx="5544000" cy="3607604"/>
          </a:xfrm>
        </p:grpSpPr>
        <p:cxnSp>
          <p:nvCxnSpPr>
            <p:cNvPr id="8" name="í$ḷïḓé"/>
            <p:cNvCxnSpPr/>
            <p:nvPr/>
          </p:nvCxnSpPr>
          <p:spPr>
            <a:xfrm>
              <a:off x="6405469" y="4896474"/>
              <a:ext cx="5544000" cy="0"/>
            </a:xfrm>
            <a:prstGeom prst="line">
              <a:avLst/>
            </a:prstGeom>
            <a:ln w="12700">
              <a:solidFill>
                <a:schemeClr val="tx2">
                  <a:alpha val="40000"/>
                </a:schemeClr>
              </a:solidFill>
            </a:ln>
          </p:spPr>
          <p:style>
            <a:lnRef idx="1">
              <a:schemeClr val="accent1"/>
            </a:lnRef>
            <a:fillRef idx="0">
              <a:schemeClr val="accent1"/>
            </a:fillRef>
            <a:effectRef idx="0">
              <a:schemeClr val="accent1"/>
            </a:effectRef>
            <a:fontRef idx="minor">
              <a:schemeClr val="tx1"/>
            </a:fontRef>
          </p:style>
        </p:cxnSp>
        <p:cxnSp>
          <p:nvCxnSpPr>
            <p:cNvPr id="11" name="ïs1ïḋé"/>
            <p:cNvCxnSpPr/>
            <p:nvPr/>
          </p:nvCxnSpPr>
          <p:spPr>
            <a:xfrm>
              <a:off x="6405469" y="3610703"/>
              <a:ext cx="5544000" cy="0"/>
            </a:xfrm>
            <a:prstGeom prst="line">
              <a:avLst/>
            </a:prstGeom>
            <a:ln w="12700">
              <a:solidFill>
                <a:schemeClr val="tx2">
                  <a:alpha val="40000"/>
                </a:schemeClr>
              </a:solidFil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6599381" y="2454168"/>
              <a:ext cx="5350088" cy="1010077"/>
              <a:chOff x="6599381" y="2454168"/>
              <a:chExt cx="5350088" cy="1010077"/>
            </a:xfrm>
          </p:grpSpPr>
          <p:sp>
            <p:nvSpPr>
              <p:cNvPr id="23" name="Icon1"/>
              <p:cNvSpPr/>
              <p:nvPr/>
            </p:nvSpPr>
            <p:spPr>
              <a:xfrm>
                <a:off x="6599381" y="2630283"/>
                <a:ext cx="437656" cy="501710"/>
              </a:xfrm>
              <a:custGeom>
                <a:avLst/>
                <a:gdLst>
                  <a:gd name="connsiteX0" fmla="*/ 95356 w 293583"/>
                  <a:gd name="connsiteY0" fmla="*/ 263525 h 336550"/>
                  <a:gd name="connsiteX1" fmla="*/ 89006 w 293583"/>
                  <a:gd name="connsiteY1" fmla="*/ 266065 h 336550"/>
                  <a:gd name="connsiteX2" fmla="*/ 85196 w 293583"/>
                  <a:gd name="connsiteY2" fmla="*/ 271145 h 336550"/>
                  <a:gd name="connsiteX3" fmla="*/ 86466 w 293583"/>
                  <a:gd name="connsiteY3" fmla="*/ 277495 h 336550"/>
                  <a:gd name="connsiteX4" fmla="*/ 86466 w 293583"/>
                  <a:gd name="connsiteY4" fmla="*/ 278765 h 336550"/>
                  <a:gd name="connsiteX5" fmla="*/ 94086 w 293583"/>
                  <a:gd name="connsiteY5" fmla="*/ 282575 h 336550"/>
                  <a:gd name="connsiteX6" fmla="*/ 97896 w 293583"/>
                  <a:gd name="connsiteY6" fmla="*/ 281305 h 336550"/>
                  <a:gd name="connsiteX7" fmla="*/ 104246 w 293583"/>
                  <a:gd name="connsiteY7" fmla="*/ 278765 h 336550"/>
                  <a:gd name="connsiteX8" fmla="*/ 95356 w 293583"/>
                  <a:gd name="connsiteY8" fmla="*/ 263525 h 336550"/>
                  <a:gd name="connsiteX9" fmla="*/ 194734 w 293583"/>
                  <a:gd name="connsiteY9" fmla="*/ 241300 h 336550"/>
                  <a:gd name="connsiteX10" fmla="*/ 123296 w 293583"/>
                  <a:gd name="connsiteY10" fmla="*/ 278628 h 336550"/>
                  <a:gd name="connsiteX11" fmla="*/ 127265 w 293583"/>
                  <a:gd name="connsiteY11" fmla="*/ 285064 h 336550"/>
                  <a:gd name="connsiteX12" fmla="*/ 135202 w 293583"/>
                  <a:gd name="connsiteY12" fmla="*/ 288925 h 336550"/>
                  <a:gd name="connsiteX13" fmla="*/ 139171 w 293583"/>
                  <a:gd name="connsiteY13" fmla="*/ 287638 h 336550"/>
                  <a:gd name="connsiteX14" fmla="*/ 202671 w 293583"/>
                  <a:gd name="connsiteY14" fmla="*/ 254172 h 336550"/>
                  <a:gd name="connsiteX15" fmla="*/ 194734 w 293583"/>
                  <a:gd name="connsiteY15" fmla="*/ 241300 h 336550"/>
                  <a:gd name="connsiteX16" fmla="*/ 77894 w 293583"/>
                  <a:gd name="connsiteY16" fmla="*/ 230187 h 336550"/>
                  <a:gd name="connsiteX17" fmla="*/ 71544 w 293583"/>
                  <a:gd name="connsiteY17" fmla="*/ 234156 h 336550"/>
                  <a:gd name="connsiteX18" fmla="*/ 66464 w 293583"/>
                  <a:gd name="connsiteY18" fmla="*/ 236802 h 336550"/>
                  <a:gd name="connsiteX19" fmla="*/ 62654 w 293583"/>
                  <a:gd name="connsiteY19" fmla="*/ 248708 h 336550"/>
                  <a:gd name="connsiteX20" fmla="*/ 63924 w 293583"/>
                  <a:gd name="connsiteY20" fmla="*/ 250031 h 336550"/>
                  <a:gd name="connsiteX21" fmla="*/ 71544 w 293583"/>
                  <a:gd name="connsiteY21" fmla="*/ 254000 h 336550"/>
                  <a:gd name="connsiteX22" fmla="*/ 75354 w 293583"/>
                  <a:gd name="connsiteY22" fmla="*/ 254000 h 336550"/>
                  <a:gd name="connsiteX23" fmla="*/ 80434 w 293583"/>
                  <a:gd name="connsiteY23" fmla="*/ 250031 h 336550"/>
                  <a:gd name="connsiteX24" fmla="*/ 86784 w 293583"/>
                  <a:gd name="connsiteY24" fmla="*/ 247385 h 336550"/>
                  <a:gd name="connsiteX25" fmla="*/ 77894 w 293583"/>
                  <a:gd name="connsiteY25" fmla="*/ 230187 h 336550"/>
                  <a:gd name="connsiteX26" fmla="*/ 61067 w 293583"/>
                  <a:gd name="connsiteY26" fmla="*/ 198437 h 336550"/>
                  <a:gd name="connsiteX27" fmla="*/ 54187 w 293583"/>
                  <a:gd name="connsiteY27" fmla="*/ 202604 h 336550"/>
                  <a:gd name="connsiteX28" fmla="*/ 50060 w 293583"/>
                  <a:gd name="connsiteY28" fmla="*/ 206771 h 336550"/>
                  <a:gd name="connsiteX29" fmla="*/ 51436 w 293583"/>
                  <a:gd name="connsiteY29" fmla="*/ 215106 h 336550"/>
                  <a:gd name="connsiteX30" fmla="*/ 59691 w 293583"/>
                  <a:gd name="connsiteY30" fmla="*/ 220662 h 336550"/>
                  <a:gd name="connsiteX31" fmla="*/ 63818 w 293583"/>
                  <a:gd name="connsiteY31" fmla="*/ 219273 h 336550"/>
                  <a:gd name="connsiteX32" fmla="*/ 69322 w 293583"/>
                  <a:gd name="connsiteY32" fmla="*/ 216495 h 336550"/>
                  <a:gd name="connsiteX33" fmla="*/ 61067 w 293583"/>
                  <a:gd name="connsiteY33" fmla="*/ 198437 h 336550"/>
                  <a:gd name="connsiteX34" fmla="*/ 141011 w 293583"/>
                  <a:gd name="connsiteY34" fmla="*/ 42862 h 336550"/>
                  <a:gd name="connsiteX35" fmla="*/ 29634 w 293583"/>
                  <a:gd name="connsiteY35" fmla="*/ 103643 h 336550"/>
                  <a:gd name="connsiteX36" fmla="*/ 116115 w 293583"/>
                  <a:gd name="connsiteY36" fmla="*/ 263525 h 336550"/>
                  <a:gd name="connsiteX37" fmla="*/ 190803 w 293583"/>
                  <a:gd name="connsiteY37" fmla="*/ 222564 h 336550"/>
                  <a:gd name="connsiteX38" fmla="*/ 193424 w 293583"/>
                  <a:gd name="connsiteY38" fmla="*/ 198780 h 336550"/>
                  <a:gd name="connsiteX39" fmla="*/ 193424 w 293583"/>
                  <a:gd name="connsiteY39" fmla="*/ 197458 h 336550"/>
                  <a:gd name="connsiteX40" fmla="*/ 194734 w 293583"/>
                  <a:gd name="connsiteY40" fmla="*/ 189530 h 336550"/>
                  <a:gd name="connsiteX41" fmla="*/ 185562 w 293583"/>
                  <a:gd name="connsiteY41" fmla="*/ 186888 h 336550"/>
                  <a:gd name="connsiteX42" fmla="*/ 152804 w 293583"/>
                  <a:gd name="connsiteY42" fmla="*/ 167068 h 336550"/>
                  <a:gd name="connsiteX43" fmla="*/ 177700 w 293583"/>
                  <a:gd name="connsiteY43" fmla="*/ 130070 h 336550"/>
                  <a:gd name="connsiteX44" fmla="*/ 185562 w 293583"/>
                  <a:gd name="connsiteY44" fmla="*/ 126106 h 336550"/>
                  <a:gd name="connsiteX45" fmla="*/ 141011 w 293583"/>
                  <a:gd name="connsiteY45" fmla="*/ 42862 h 336550"/>
                  <a:gd name="connsiteX46" fmla="*/ 120699 w 293583"/>
                  <a:gd name="connsiteY46" fmla="*/ 17462 h 336550"/>
                  <a:gd name="connsiteX47" fmla="*/ 116748 w 293583"/>
                  <a:gd name="connsiteY47" fmla="*/ 18785 h 336550"/>
                  <a:gd name="connsiteX48" fmla="*/ 20614 w 293583"/>
                  <a:gd name="connsiteY48" fmla="*/ 70379 h 336550"/>
                  <a:gd name="connsiteX49" fmla="*/ 16663 w 293583"/>
                  <a:gd name="connsiteY49" fmla="*/ 75671 h 336550"/>
                  <a:gd name="connsiteX50" fmla="*/ 16663 w 293583"/>
                  <a:gd name="connsiteY50" fmla="*/ 82285 h 336550"/>
                  <a:gd name="connsiteX51" fmla="*/ 20614 w 293583"/>
                  <a:gd name="connsiteY51" fmla="*/ 88900 h 336550"/>
                  <a:gd name="connsiteX52" fmla="*/ 131234 w 293583"/>
                  <a:gd name="connsiteY52" fmla="*/ 29368 h 336550"/>
                  <a:gd name="connsiteX53" fmla="*/ 128600 w 293583"/>
                  <a:gd name="connsiteY53" fmla="*/ 22754 h 336550"/>
                  <a:gd name="connsiteX54" fmla="*/ 120699 w 293583"/>
                  <a:gd name="connsiteY54" fmla="*/ 17462 h 336550"/>
                  <a:gd name="connsiteX55" fmla="*/ 192839 w 293583"/>
                  <a:gd name="connsiteY55" fmla="*/ 5790 h 336550"/>
                  <a:gd name="connsiteX56" fmla="*/ 202058 w 293583"/>
                  <a:gd name="connsiteY56" fmla="*/ 13634 h 336550"/>
                  <a:gd name="connsiteX57" fmla="*/ 202058 w 293583"/>
                  <a:gd name="connsiteY57" fmla="*/ 17556 h 336550"/>
                  <a:gd name="connsiteX58" fmla="*/ 275805 w 293583"/>
                  <a:gd name="connsiteY58" fmla="*/ 26707 h 336550"/>
                  <a:gd name="connsiteX59" fmla="*/ 275805 w 293583"/>
                  <a:gd name="connsiteY59" fmla="*/ 111685 h 336550"/>
                  <a:gd name="connsiteX60" fmla="*/ 270537 w 293583"/>
                  <a:gd name="connsiteY60" fmla="*/ 114300 h 336550"/>
                  <a:gd name="connsiteX61" fmla="*/ 263953 w 293583"/>
                  <a:gd name="connsiteY61" fmla="*/ 111685 h 336550"/>
                  <a:gd name="connsiteX62" fmla="*/ 263953 w 293583"/>
                  <a:gd name="connsiteY62" fmla="*/ 99919 h 336550"/>
                  <a:gd name="connsiteX63" fmla="*/ 263953 w 293583"/>
                  <a:gd name="connsiteY63" fmla="*/ 38474 h 336550"/>
                  <a:gd name="connsiteX64" fmla="*/ 233664 w 293583"/>
                  <a:gd name="connsiteY64" fmla="*/ 26707 h 336550"/>
                  <a:gd name="connsiteX65" fmla="*/ 213910 w 293583"/>
                  <a:gd name="connsiteY65" fmla="*/ 30629 h 336550"/>
                  <a:gd name="connsiteX66" fmla="*/ 217861 w 293583"/>
                  <a:gd name="connsiteY66" fmla="*/ 30629 h 336550"/>
                  <a:gd name="connsiteX67" fmla="*/ 227079 w 293583"/>
                  <a:gd name="connsiteY67" fmla="*/ 39781 h 336550"/>
                  <a:gd name="connsiteX68" fmla="*/ 217861 w 293583"/>
                  <a:gd name="connsiteY68" fmla="*/ 48932 h 336550"/>
                  <a:gd name="connsiteX69" fmla="*/ 192839 w 293583"/>
                  <a:gd name="connsiteY69" fmla="*/ 48932 h 336550"/>
                  <a:gd name="connsiteX70" fmla="*/ 183621 w 293583"/>
                  <a:gd name="connsiteY70" fmla="*/ 39781 h 336550"/>
                  <a:gd name="connsiteX71" fmla="*/ 183621 w 293583"/>
                  <a:gd name="connsiteY71" fmla="*/ 13634 h 336550"/>
                  <a:gd name="connsiteX72" fmla="*/ 192839 w 293583"/>
                  <a:gd name="connsiteY72" fmla="*/ 5790 h 336550"/>
                  <a:gd name="connsiteX73" fmla="*/ 121837 w 293583"/>
                  <a:gd name="connsiteY73" fmla="*/ 0 h 336550"/>
                  <a:gd name="connsiteX74" fmla="*/ 144205 w 293583"/>
                  <a:gd name="connsiteY74" fmla="*/ 13146 h 336550"/>
                  <a:gd name="connsiteX75" fmla="*/ 203415 w 293583"/>
                  <a:gd name="connsiteY75" fmla="*/ 120948 h 336550"/>
                  <a:gd name="connsiteX76" fmla="*/ 236309 w 293583"/>
                  <a:gd name="connsiteY76" fmla="*/ 123577 h 336550"/>
                  <a:gd name="connsiteX77" fmla="*/ 262624 w 293583"/>
                  <a:gd name="connsiteY77" fmla="*/ 153814 h 336550"/>
                  <a:gd name="connsiteX78" fmla="*/ 265256 w 293583"/>
                  <a:gd name="connsiteY78" fmla="*/ 160387 h 336550"/>
                  <a:gd name="connsiteX79" fmla="*/ 274466 w 293583"/>
                  <a:gd name="connsiteY79" fmla="*/ 281335 h 336550"/>
                  <a:gd name="connsiteX80" fmla="*/ 266572 w 293583"/>
                  <a:gd name="connsiteY80" fmla="*/ 286593 h 336550"/>
                  <a:gd name="connsiteX81" fmla="*/ 262624 w 293583"/>
                  <a:gd name="connsiteY81" fmla="*/ 286593 h 336550"/>
                  <a:gd name="connsiteX82" fmla="*/ 257361 w 293583"/>
                  <a:gd name="connsiteY82" fmla="*/ 274762 h 336550"/>
                  <a:gd name="connsiteX83" fmla="*/ 248151 w 293583"/>
                  <a:gd name="connsiteY83" fmla="*/ 165646 h 336550"/>
                  <a:gd name="connsiteX84" fmla="*/ 246835 w 293583"/>
                  <a:gd name="connsiteY84" fmla="*/ 159072 h 336550"/>
                  <a:gd name="connsiteX85" fmla="*/ 229730 w 293583"/>
                  <a:gd name="connsiteY85" fmla="*/ 139353 h 336550"/>
                  <a:gd name="connsiteX86" fmla="*/ 184994 w 293583"/>
                  <a:gd name="connsiteY86" fmla="*/ 145926 h 336550"/>
                  <a:gd name="connsiteX87" fmla="*/ 170520 w 293583"/>
                  <a:gd name="connsiteY87" fmla="*/ 161702 h 336550"/>
                  <a:gd name="connsiteX88" fmla="*/ 184994 w 293583"/>
                  <a:gd name="connsiteY88" fmla="*/ 169590 h 336550"/>
                  <a:gd name="connsiteX89" fmla="*/ 209994 w 293583"/>
                  <a:gd name="connsiteY89" fmla="*/ 180107 h 336550"/>
                  <a:gd name="connsiteX90" fmla="*/ 211309 w 293583"/>
                  <a:gd name="connsiteY90" fmla="*/ 202456 h 336550"/>
                  <a:gd name="connsiteX91" fmla="*/ 227099 w 293583"/>
                  <a:gd name="connsiteY91" fmla="*/ 251098 h 336550"/>
                  <a:gd name="connsiteX92" fmla="*/ 231046 w 293583"/>
                  <a:gd name="connsiteY92" fmla="*/ 262930 h 336550"/>
                  <a:gd name="connsiteX93" fmla="*/ 219204 w 293583"/>
                  <a:gd name="connsiteY93" fmla="*/ 266874 h 336550"/>
                  <a:gd name="connsiteX94" fmla="*/ 217888 w 293583"/>
                  <a:gd name="connsiteY94" fmla="*/ 265559 h 336550"/>
                  <a:gd name="connsiteX95" fmla="*/ 154731 w 293583"/>
                  <a:gd name="connsiteY95" fmla="*/ 299740 h 336550"/>
                  <a:gd name="connsiteX96" fmla="*/ 175783 w 293583"/>
                  <a:gd name="connsiteY96" fmla="*/ 319460 h 336550"/>
                  <a:gd name="connsiteX97" fmla="*/ 179731 w 293583"/>
                  <a:gd name="connsiteY97" fmla="*/ 331291 h 336550"/>
                  <a:gd name="connsiteX98" fmla="*/ 171836 w 293583"/>
                  <a:gd name="connsiteY98" fmla="*/ 336550 h 336550"/>
                  <a:gd name="connsiteX99" fmla="*/ 167889 w 293583"/>
                  <a:gd name="connsiteY99" fmla="*/ 335235 h 336550"/>
                  <a:gd name="connsiteX100" fmla="*/ 137626 w 293583"/>
                  <a:gd name="connsiteY100" fmla="*/ 306313 h 336550"/>
                  <a:gd name="connsiteX101" fmla="*/ 136311 w 293583"/>
                  <a:gd name="connsiteY101" fmla="*/ 306313 h 336550"/>
                  <a:gd name="connsiteX102" fmla="*/ 112627 w 293583"/>
                  <a:gd name="connsiteY102" fmla="*/ 294481 h 336550"/>
                  <a:gd name="connsiteX103" fmla="*/ 107364 w 293583"/>
                  <a:gd name="connsiteY103" fmla="*/ 297111 h 336550"/>
                  <a:gd name="connsiteX104" fmla="*/ 94206 w 293583"/>
                  <a:gd name="connsiteY104" fmla="*/ 301055 h 336550"/>
                  <a:gd name="connsiteX105" fmla="*/ 70522 w 293583"/>
                  <a:gd name="connsiteY105" fmla="*/ 286593 h 336550"/>
                  <a:gd name="connsiteX106" fmla="*/ 70522 w 293583"/>
                  <a:gd name="connsiteY106" fmla="*/ 285279 h 336550"/>
                  <a:gd name="connsiteX107" fmla="*/ 67891 w 293583"/>
                  <a:gd name="connsiteY107" fmla="*/ 272132 h 336550"/>
                  <a:gd name="connsiteX108" fmla="*/ 48154 w 293583"/>
                  <a:gd name="connsiteY108" fmla="*/ 257671 h 336550"/>
                  <a:gd name="connsiteX109" fmla="*/ 48154 w 293583"/>
                  <a:gd name="connsiteY109" fmla="*/ 256356 h 336550"/>
                  <a:gd name="connsiteX110" fmla="*/ 46838 w 293583"/>
                  <a:gd name="connsiteY110" fmla="*/ 234007 h 336550"/>
                  <a:gd name="connsiteX111" fmla="*/ 36312 w 293583"/>
                  <a:gd name="connsiteY111" fmla="*/ 223490 h 336550"/>
                  <a:gd name="connsiteX112" fmla="*/ 36312 w 293583"/>
                  <a:gd name="connsiteY112" fmla="*/ 222176 h 336550"/>
                  <a:gd name="connsiteX113" fmla="*/ 33681 w 293583"/>
                  <a:gd name="connsiteY113" fmla="*/ 202456 h 336550"/>
                  <a:gd name="connsiteX114" fmla="*/ 46838 w 293583"/>
                  <a:gd name="connsiteY114" fmla="*/ 186680 h 336550"/>
                  <a:gd name="connsiteX115" fmla="*/ 53417 w 293583"/>
                  <a:gd name="connsiteY115" fmla="*/ 182736 h 336550"/>
                  <a:gd name="connsiteX116" fmla="*/ 3418 w 293583"/>
                  <a:gd name="connsiteY116" fmla="*/ 90711 h 336550"/>
                  <a:gd name="connsiteX117" fmla="*/ 787 w 293583"/>
                  <a:gd name="connsiteY117" fmla="*/ 70991 h 336550"/>
                  <a:gd name="connsiteX118" fmla="*/ 13944 w 293583"/>
                  <a:gd name="connsiteY118" fmla="*/ 55215 h 336550"/>
                  <a:gd name="connsiteX119" fmla="*/ 108679 w 293583"/>
                  <a:gd name="connsiteY119" fmla="*/ 2629 h 336550"/>
                  <a:gd name="connsiteX120" fmla="*/ 121837 w 293583"/>
                  <a:gd name="connsiteY1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93583" h="336550">
                    <a:moveTo>
                      <a:pt x="95356" y="263525"/>
                    </a:moveTo>
                    <a:cubicBezTo>
                      <a:pt x="95356" y="263525"/>
                      <a:pt x="95356" y="263525"/>
                      <a:pt x="89006" y="266065"/>
                    </a:cubicBezTo>
                    <a:cubicBezTo>
                      <a:pt x="87736" y="267335"/>
                      <a:pt x="86466" y="268605"/>
                      <a:pt x="85196" y="271145"/>
                    </a:cubicBezTo>
                    <a:cubicBezTo>
                      <a:pt x="85196" y="273685"/>
                      <a:pt x="85196" y="274955"/>
                      <a:pt x="86466" y="277495"/>
                    </a:cubicBezTo>
                    <a:cubicBezTo>
                      <a:pt x="86466" y="277495"/>
                      <a:pt x="86466" y="277495"/>
                      <a:pt x="86466" y="278765"/>
                    </a:cubicBezTo>
                    <a:cubicBezTo>
                      <a:pt x="87736" y="281305"/>
                      <a:pt x="91546" y="282575"/>
                      <a:pt x="94086" y="282575"/>
                    </a:cubicBezTo>
                    <a:cubicBezTo>
                      <a:pt x="95356" y="282575"/>
                      <a:pt x="96626" y="282575"/>
                      <a:pt x="97896" y="281305"/>
                    </a:cubicBezTo>
                    <a:lnTo>
                      <a:pt x="104246" y="278765"/>
                    </a:lnTo>
                    <a:cubicBezTo>
                      <a:pt x="104246" y="278765"/>
                      <a:pt x="104246" y="278765"/>
                      <a:pt x="95356" y="263525"/>
                    </a:cubicBezTo>
                    <a:close/>
                    <a:moveTo>
                      <a:pt x="194734" y="241300"/>
                    </a:moveTo>
                    <a:cubicBezTo>
                      <a:pt x="194734" y="241300"/>
                      <a:pt x="194734" y="241300"/>
                      <a:pt x="123296" y="278628"/>
                    </a:cubicBezTo>
                    <a:cubicBezTo>
                      <a:pt x="123296" y="278628"/>
                      <a:pt x="123296" y="278628"/>
                      <a:pt x="127265" y="285064"/>
                    </a:cubicBezTo>
                    <a:cubicBezTo>
                      <a:pt x="128588" y="287638"/>
                      <a:pt x="131233" y="288925"/>
                      <a:pt x="135202" y="288925"/>
                    </a:cubicBezTo>
                    <a:cubicBezTo>
                      <a:pt x="136525" y="288925"/>
                      <a:pt x="137848" y="288925"/>
                      <a:pt x="139171" y="287638"/>
                    </a:cubicBezTo>
                    <a:cubicBezTo>
                      <a:pt x="139171" y="287638"/>
                      <a:pt x="139171" y="287638"/>
                      <a:pt x="202671" y="254172"/>
                    </a:cubicBezTo>
                    <a:cubicBezTo>
                      <a:pt x="200025" y="250310"/>
                      <a:pt x="196057" y="246449"/>
                      <a:pt x="194734" y="241300"/>
                    </a:cubicBezTo>
                    <a:close/>
                    <a:moveTo>
                      <a:pt x="77894" y="230187"/>
                    </a:moveTo>
                    <a:cubicBezTo>
                      <a:pt x="77894" y="230187"/>
                      <a:pt x="77894" y="230187"/>
                      <a:pt x="71544" y="234156"/>
                    </a:cubicBezTo>
                    <a:cubicBezTo>
                      <a:pt x="71544" y="234156"/>
                      <a:pt x="71544" y="234156"/>
                      <a:pt x="66464" y="236802"/>
                    </a:cubicBezTo>
                    <a:cubicBezTo>
                      <a:pt x="62654" y="239448"/>
                      <a:pt x="61384" y="244739"/>
                      <a:pt x="62654" y="248708"/>
                    </a:cubicBezTo>
                    <a:cubicBezTo>
                      <a:pt x="62654" y="248708"/>
                      <a:pt x="62654" y="248708"/>
                      <a:pt x="63924" y="250031"/>
                    </a:cubicBezTo>
                    <a:cubicBezTo>
                      <a:pt x="65194" y="252677"/>
                      <a:pt x="67734" y="254000"/>
                      <a:pt x="71544" y="254000"/>
                    </a:cubicBezTo>
                    <a:cubicBezTo>
                      <a:pt x="72814" y="254000"/>
                      <a:pt x="74084" y="254000"/>
                      <a:pt x="75354" y="254000"/>
                    </a:cubicBezTo>
                    <a:cubicBezTo>
                      <a:pt x="75354" y="254000"/>
                      <a:pt x="75354" y="254000"/>
                      <a:pt x="80434" y="250031"/>
                    </a:cubicBezTo>
                    <a:cubicBezTo>
                      <a:pt x="80434" y="250031"/>
                      <a:pt x="80434" y="250031"/>
                      <a:pt x="86784" y="247385"/>
                    </a:cubicBezTo>
                    <a:cubicBezTo>
                      <a:pt x="86784" y="247385"/>
                      <a:pt x="86784" y="247385"/>
                      <a:pt x="77894" y="230187"/>
                    </a:cubicBezTo>
                    <a:close/>
                    <a:moveTo>
                      <a:pt x="61067" y="198437"/>
                    </a:moveTo>
                    <a:cubicBezTo>
                      <a:pt x="61067" y="198437"/>
                      <a:pt x="61067" y="198437"/>
                      <a:pt x="54187" y="202604"/>
                    </a:cubicBezTo>
                    <a:cubicBezTo>
                      <a:pt x="52811" y="202604"/>
                      <a:pt x="51436" y="205382"/>
                      <a:pt x="50060" y="206771"/>
                    </a:cubicBezTo>
                    <a:cubicBezTo>
                      <a:pt x="48684" y="209550"/>
                      <a:pt x="50060" y="212328"/>
                      <a:pt x="51436" y="215106"/>
                    </a:cubicBezTo>
                    <a:cubicBezTo>
                      <a:pt x="52811" y="217884"/>
                      <a:pt x="55563" y="220662"/>
                      <a:pt x="59691" y="220662"/>
                    </a:cubicBezTo>
                    <a:cubicBezTo>
                      <a:pt x="61067" y="220662"/>
                      <a:pt x="62443" y="220662"/>
                      <a:pt x="63818" y="219273"/>
                    </a:cubicBezTo>
                    <a:cubicBezTo>
                      <a:pt x="63818" y="219273"/>
                      <a:pt x="63818" y="219273"/>
                      <a:pt x="69322" y="216495"/>
                    </a:cubicBezTo>
                    <a:cubicBezTo>
                      <a:pt x="69322" y="216495"/>
                      <a:pt x="69322" y="216495"/>
                      <a:pt x="61067" y="198437"/>
                    </a:cubicBezTo>
                    <a:close/>
                    <a:moveTo>
                      <a:pt x="141011" y="42862"/>
                    </a:moveTo>
                    <a:cubicBezTo>
                      <a:pt x="141011" y="42862"/>
                      <a:pt x="141011" y="42862"/>
                      <a:pt x="29634" y="103643"/>
                    </a:cubicBezTo>
                    <a:cubicBezTo>
                      <a:pt x="29634" y="103643"/>
                      <a:pt x="29634" y="103643"/>
                      <a:pt x="116115" y="263525"/>
                    </a:cubicBezTo>
                    <a:cubicBezTo>
                      <a:pt x="116115" y="263525"/>
                      <a:pt x="116115" y="263525"/>
                      <a:pt x="190803" y="222564"/>
                    </a:cubicBezTo>
                    <a:cubicBezTo>
                      <a:pt x="190803" y="215957"/>
                      <a:pt x="190803" y="208029"/>
                      <a:pt x="193424" y="198780"/>
                    </a:cubicBezTo>
                    <a:cubicBezTo>
                      <a:pt x="193424" y="197458"/>
                      <a:pt x="193424" y="197458"/>
                      <a:pt x="193424" y="197458"/>
                    </a:cubicBezTo>
                    <a:cubicBezTo>
                      <a:pt x="194734" y="194816"/>
                      <a:pt x="194734" y="190852"/>
                      <a:pt x="194734" y="189530"/>
                    </a:cubicBezTo>
                    <a:cubicBezTo>
                      <a:pt x="193424" y="188209"/>
                      <a:pt x="190803" y="186888"/>
                      <a:pt x="185562" y="186888"/>
                    </a:cubicBezTo>
                    <a:cubicBezTo>
                      <a:pt x="176389" y="188209"/>
                      <a:pt x="159355" y="185566"/>
                      <a:pt x="152804" y="167068"/>
                    </a:cubicBezTo>
                    <a:cubicBezTo>
                      <a:pt x="147562" y="153854"/>
                      <a:pt x="158045" y="139319"/>
                      <a:pt x="177700" y="130070"/>
                    </a:cubicBezTo>
                    <a:cubicBezTo>
                      <a:pt x="180320" y="128749"/>
                      <a:pt x="182941" y="127428"/>
                      <a:pt x="185562" y="126106"/>
                    </a:cubicBezTo>
                    <a:cubicBezTo>
                      <a:pt x="185562" y="126106"/>
                      <a:pt x="185562" y="126106"/>
                      <a:pt x="141011" y="42862"/>
                    </a:cubicBezTo>
                    <a:close/>
                    <a:moveTo>
                      <a:pt x="120699" y="17462"/>
                    </a:moveTo>
                    <a:cubicBezTo>
                      <a:pt x="119382" y="17462"/>
                      <a:pt x="118065" y="18785"/>
                      <a:pt x="116748" y="18785"/>
                    </a:cubicBezTo>
                    <a:cubicBezTo>
                      <a:pt x="116748" y="18785"/>
                      <a:pt x="116748" y="18785"/>
                      <a:pt x="20614" y="70379"/>
                    </a:cubicBezTo>
                    <a:cubicBezTo>
                      <a:pt x="17980" y="71702"/>
                      <a:pt x="16663" y="74348"/>
                      <a:pt x="16663" y="75671"/>
                    </a:cubicBezTo>
                    <a:cubicBezTo>
                      <a:pt x="15346" y="78317"/>
                      <a:pt x="15346" y="80962"/>
                      <a:pt x="16663" y="82285"/>
                    </a:cubicBezTo>
                    <a:cubicBezTo>
                      <a:pt x="16663" y="82285"/>
                      <a:pt x="16663" y="82285"/>
                      <a:pt x="20614" y="88900"/>
                    </a:cubicBezTo>
                    <a:cubicBezTo>
                      <a:pt x="20614" y="88900"/>
                      <a:pt x="20614" y="88900"/>
                      <a:pt x="131234" y="29368"/>
                    </a:cubicBezTo>
                    <a:cubicBezTo>
                      <a:pt x="131234" y="29368"/>
                      <a:pt x="131234" y="29368"/>
                      <a:pt x="128600" y="22754"/>
                    </a:cubicBezTo>
                    <a:cubicBezTo>
                      <a:pt x="125966" y="20108"/>
                      <a:pt x="123332" y="17462"/>
                      <a:pt x="120699" y="17462"/>
                    </a:cubicBezTo>
                    <a:close/>
                    <a:moveTo>
                      <a:pt x="192839" y="5790"/>
                    </a:moveTo>
                    <a:cubicBezTo>
                      <a:pt x="198107" y="5790"/>
                      <a:pt x="202058" y="9712"/>
                      <a:pt x="202058" y="13634"/>
                    </a:cubicBezTo>
                    <a:cubicBezTo>
                      <a:pt x="202058" y="13634"/>
                      <a:pt x="202058" y="13634"/>
                      <a:pt x="202058" y="17556"/>
                    </a:cubicBezTo>
                    <a:cubicBezTo>
                      <a:pt x="224445" y="3175"/>
                      <a:pt x="256051" y="5790"/>
                      <a:pt x="275805" y="26707"/>
                    </a:cubicBezTo>
                    <a:cubicBezTo>
                      <a:pt x="299509" y="50240"/>
                      <a:pt x="299509" y="88153"/>
                      <a:pt x="275805" y="111685"/>
                    </a:cubicBezTo>
                    <a:cubicBezTo>
                      <a:pt x="274488" y="114300"/>
                      <a:pt x="271854" y="114300"/>
                      <a:pt x="270537" y="114300"/>
                    </a:cubicBezTo>
                    <a:cubicBezTo>
                      <a:pt x="267903" y="114300"/>
                      <a:pt x="265269" y="114300"/>
                      <a:pt x="263953" y="111685"/>
                    </a:cubicBezTo>
                    <a:cubicBezTo>
                      <a:pt x="260002" y="109071"/>
                      <a:pt x="260002" y="102534"/>
                      <a:pt x="263953" y="99919"/>
                    </a:cubicBezTo>
                    <a:cubicBezTo>
                      <a:pt x="281072" y="82924"/>
                      <a:pt x="281072" y="55469"/>
                      <a:pt x="263953" y="38474"/>
                    </a:cubicBezTo>
                    <a:cubicBezTo>
                      <a:pt x="256051" y="30629"/>
                      <a:pt x="244199" y="26707"/>
                      <a:pt x="233664" y="26707"/>
                    </a:cubicBezTo>
                    <a:cubicBezTo>
                      <a:pt x="225762" y="26707"/>
                      <a:pt x="219178" y="28015"/>
                      <a:pt x="213910" y="30629"/>
                    </a:cubicBezTo>
                    <a:cubicBezTo>
                      <a:pt x="213910" y="30629"/>
                      <a:pt x="213910" y="30629"/>
                      <a:pt x="217861" y="30629"/>
                    </a:cubicBezTo>
                    <a:cubicBezTo>
                      <a:pt x="223128" y="30629"/>
                      <a:pt x="227079" y="34551"/>
                      <a:pt x="227079" y="39781"/>
                    </a:cubicBezTo>
                    <a:cubicBezTo>
                      <a:pt x="227079" y="45010"/>
                      <a:pt x="223128" y="48932"/>
                      <a:pt x="217861" y="48932"/>
                    </a:cubicBezTo>
                    <a:cubicBezTo>
                      <a:pt x="217861" y="48932"/>
                      <a:pt x="217861" y="48932"/>
                      <a:pt x="192839" y="48932"/>
                    </a:cubicBezTo>
                    <a:cubicBezTo>
                      <a:pt x="187572" y="48932"/>
                      <a:pt x="183621" y="45010"/>
                      <a:pt x="183621" y="39781"/>
                    </a:cubicBezTo>
                    <a:cubicBezTo>
                      <a:pt x="183621" y="39781"/>
                      <a:pt x="183621" y="39781"/>
                      <a:pt x="183621" y="13634"/>
                    </a:cubicBezTo>
                    <a:cubicBezTo>
                      <a:pt x="183621" y="9712"/>
                      <a:pt x="187572" y="5790"/>
                      <a:pt x="192839" y="5790"/>
                    </a:cubicBezTo>
                    <a:close/>
                    <a:moveTo>
                      <a:pt x="121837" y="0"/>
                    </a:moveTo>
                    <a:cubicBezTo>
                      <a:pt x="131047" y="0"/>
                      <a:pt x="140258" y="5259"/>
                      <a:pt x="144205" y="13146"/>
                    </a:cubicBezTo>
                    <a:cubicBezTo>
                      <a:pt x="144205" y="13146"/>
                      <a:pt x="144205" y="13146"/>
                      <a:pt x="203415" y="120948"/>
                    </a:cubicBezTo>
                    <a:cubicBezTo>
                      <a:pt x="215257" y="118318"/>
                      <a:pt x="227099" y="119633"/>
                      <a:pt x="236309" y="123577"/>
                    </a:cubicBezTo>
                    <a:cubicBezTo>
                      <a:pt x="248151" y="128836"/>
                      <a:pt x="257361" y="139353"/>
                      <a:pt x="262624" y="153814"/>
                    </a:cubicBezTo>
                    <a:cubicBezTo>
                      <a:pt x="263940" y="155129"/>
                      <a:pt x="263940" y="157758"/>
                      <a:pt x="265256" y="160387"/>
                    </a:cubicBezTo>
                    <a:cubicBezTo>
                      <a:pt x="277098" y="191939"/>
                      <a:pt x="291571" y="236637"/>
                      <a:pt x="274466" y="281335"/>
                    </a:cubicBezTo>
                    <a:cubicBezTo>
                      <a:pt x="273150" y="285279"/>
                      <a:pt x="269203" y="286593"/>
                      <a:pt x="266572" y="286593"/>
                    </a:cubicBezTo>
                    <a:cubicBezTo>
                      <a:pt x="265256" y="286593"/>
                      <a:pt x="263940" y="286593"/>
                      <a:pt x="262624" y="286593"/>
                    </a:cubicBezTo>
                    <a:cubicBezTo>
                      <a:pt x="258677" y="285279"/>
                      <a:pt x="256045" y="280020"/>
                      <a:pt x="257361" y="274762"/>
                    </a:cubicBezTo>
                    <a:cubicBezTo>
                      <a:pt x="273150" y="235322"/>
                      <a:pt x="259993" y="197197"/>
                      <a:pt x="248151" y="165646"/>
                    </a:cubicBezTo>
                    <a:cubicBezTo>
                      <a:pt x="248151" y="164331"/>
                      <a:pt x="246835" y="161702"/>
                      <a:pt x="246835" y="159072"/>
                    </a:cubicBezTo>
                    <a:cubicBezTo>
                      <a:pt x="242888" y="149870"/>
                      <a:pt x="237625" y="143297"/>
                      <a:pt x="229730" y="139353"/>
                    </a:cubicBezTo>
                    <a:cubicBezTo>
                      <a:pt x="219204" y="135409"/>
                      <a:pt x="203415" y="136723"/>
                      <a:pt x="184994" y="145926"/>
                    </a:cubicBezTo>
                    <a:cubicBezTo>
                      <a:pt x="178415" y="148555"/>
                      <a:pt x="167889" y="156443"/>
                      <a:pt x="170520" y="161702"/>
                    </a:cubicBezTo>
                    <a:cubicBezTo>
                      <a:pt x="173152" y="170904"/>
                      <a:pt x="183678" y="169590"/>
                      <a:pt x="184994" y="169590"/>
                    </a:cubicBezTo>
                    <a:cubicBezTo>
                      <a:pt x="196836" y="169590"/>
                      <a:pt x="204731" y="172219"/>
                      <a:pt x="209994" y="180107"/>
                    </a:cubicBezTo>
                    <a:cubicBezTo>
                      <a:pt x="215257" y="189309"/>
                      <a:pt x="212625" y="199827"/>
                      <a:pt x="211309" y="202456"/>
                    </a:cubicBezTo>
                    <a:cubicBezTo>
                      <a:pt x="206046" y="226120"/>
                      <a:pt x="211309" y="241895"/>
                      <a:pt x="227099" y="251098"/>
                    </a:cubicBezTo>
                    <a:cubicBezTo>
                      <a:pt x="231046" y="252413"/>
                      <a:pt x="233677" y="257671"/>
                      <a:pt x="231046" y="262930"/>
                    </a:cubicBezTo>
                    <a:cubicBezTo>
                      <a:pt x="228414" y="266874"/>
                      <a:pt x="223151" y="268188"/>
                      <a:pt x="219204" y="266874"/>
                    </a:cubicBezTo>
                    <a:cubicBezTo>
                      <a:pt x="219204" y="265559"/>
                      <a:pt x="219204" y="265559"/>
                      <a:pt x="217888" y="265559"/>
                    </a:cubicBezTo>
                    <a:cubicBezTo>
                      <a:pt x="217888" y="265559"/>
                      <a:pt x="217888" y="265559"/>
                      <a:pt x="154731" y="299740"/>
                    </a:cubicBezTo>
                    <a:cubicBezTo>
                      <a:pt x="158679" y="306313"/>
                      <a:pt x="166573" y="315516"/>
                      <a:pt x="175783" y="319460"/>
                    </a:cubicBezTo>
                    <a:cubicBezTo>
                      <a:pt x="179731" y="322089"/>
                      <a:pt x="182362" y="327347"/>
                      <a:pt x="179731" y="331291"/>
                    </a:cubicBezTo>
                    <a:cubicBezTo>
                      <a:pt x="178415" y="335235"/>
                      <a:pt x="175783" y="336550"/>
                      <a:pt x="171836" y="336550"/>
                    </a:cubicBezTo>
                    <a:cubicBezTo>
                      <a:pt x="170520" y="336550"/>
                      <a:pt x="169205" y="336550"/>
                      <a:pt x="167889" y="335235"/>
                    </a:cubicBezTo>
                    <a:cubicBezTo>
                      <a:pt x="153415" y="328662"/>
                      <a:pt x="142889" y="314201"/>
                      <a:pt x="137626" y="306313"/>
                    </a:cubicBezTo>
                    <a:cubicBezTo>
                      <a:pt x="137626" y="306313"/>
                      <a:pt x="136311" y="306313"/>
                      <a:pt x="136311" y="306313"/>
                    </a:cubicBezTo>
                    <a:cubicBezTo>
                      <a:pt x="127100" y="306313"/>
                      <a:pt x="117890" y="302369"/>
                      <a:pt x="112627" y="294481"/>
                    </a:cubicBezTo>
                    <a:cubicBezTo>
                      <a:pt x="112627" y="294481"/>
                      <a:pt x="112627" y="294481"/>
                      <a:pt x="107364" y="297111"/>
                    </a:cubicBezTo>
                    <a:cubicBezTo>
                      <a:pt x="103416" y="299740"/>
                      <a:pt x="98153" y="301055"/>
                      <a:pt x="94206" y="301055"/>
                    </a:cubicBezTo>
                    <a:cubicBezTo>
                      <a:pt x="84996" y="301055"/>
                      <a:pt x="75785" y="295796"/>
                      <a:pt x="70522" y="286593"/>
                    </a:cubicBezTo>
                    <a:cubicBezTo>
                      <a:pt x="70522" y="286593"/>
                      <a:pt x="70522" y="286593"/>
                      <a:pt x="70522" y="285279"/>
                    </a:cubicBezTo>
                    <a:cubicBezTo>
                      <a:pt x="67891" y="281335"/>
                      <a:pt x="66575" y="276076"/>
                      <a:pt x="67891" y="272132"/>
                    </a:cubicBezTo>
                    <a:cubicBezTo>
                      <a:pt x="58680" y="270818"/>
                      <a:pt x="52102" y="265559"/>
                      <a:pt x="48154" y="257671"/>
                    </a:cubicBezTo>
                    <a:cubicBezTo>
                      <a:pt x="48154" y="257671"/>
                      <a:pt x="48154" y="257671"/>
                      <a:pt x="48154" y="256356"/>
                    </a:cubicBezTo>
                    <a:cubicBezTo>
                      <a:pt x="42891" y="249783"/>
                      <a:pt x="42891" y="240581"/>
                      <a:pt x="46838" y="234007"/>
                    </a:cubicBezTo>
                    <a:cubicBezTo>
                      <a:pt x="42891" y="231378"/>
                      <a:pt x="38944" y="227434"/>
                      <a:pt x="36312" y="223490"/>
                    </a:cubicBezTo>
                    <a:cubicBezTo>
                      <a:pt x="36312" y="223490"/>
                      <a:pt x="36312" y="223490"/>
                      <a:pt x="36312" y="222176"/>
                    </a:cubicBezTo>
                    <a:cubicBezTo>
                      <a:pt x="32365" y="215602"/>
                      <a:pt x="32365" y="209029"/>
                      <a:pt x="33681" y="202456"/>
                    </a:cubicBezTo>
                    <a:cubicBezTo>
                      <a:pt x="36312" y="195883"/>
                      <a:pt x="40260" y="189309"/>
                      <a:pt x="46838" y="186680"/>
                    </a:cubicBezTo>
                    <a:cubicBezTo>
                      <a:pt x="46838" y="186680"/>
                      <a:pt x="46838" y="186680"/>
                      <a:pt x="53417" y="182736"/>
                    </a:cubicBezTo>
                    <a:cubicBezTo>
                      <a:pt x="53417" y="182736"/>
                      <a:pt x="53417" y="182736"/>
                      <a:pt x="3418" y="90711"/>
                    </a:cubicBezTo>
                    <a:cubicBezTo>
                      <a:pt x="-529" y="84138"/>
                      <a:pt x="-529" y="77564"/>
                      <a:pt x="787" y="70991"/>
                    </a:cubicBezTo>
                    <a:cubicBezTo>
                      <a:pt x="3418" y="63103"/>
                      <a:pt x="7365" y="57845"/>
                      <a:pt x="13944" y="55215"/>
                    </a:cubicBezTo>
                    <a:cubicBezTo>
                      <a:pt x="13944" y="55215"/>
                      <a:pt x="13944" y="55215"/>
                      <a:pt x="108679" y="2629"/>
                    </a:cubicBezTo>
                    <a:cubicBezTo>
                      <a:pt x="112627" y="1315"/>
                      <a:pt x="116574" y="0"/>
                      <a:pt x="121837" y="0"/>
                    </a:cubicBezTo>
                    <a:close/>
                  </a:path>
                </a:pathLst>
              </a:cu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p>
            </p:txBody>
          </p:sp>
          <p:sp>
            <p:nvSpPr>
              <p:cNvPr id="27" name="Text1"/>
              <p:cNvSpPr/>
              <p:nvPr/>
            </p:nvSpPr>
            <p:spPr bwMode="auto">
              <a:xfrm>
                <a:off x="7470791" y="2886877"/>
                <a:ext cx="4478678" cy="577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1200" dirty="0"/>
                  <a:t>评估企业债务风险和清偿能力</a:t>
                </a:r>
                <a:endParaRPr lang="zh-CN" altLang="en-US" sz="1200" dirty="0"/>
              </a:p>
              <a:p>
                <a:pPr>
                  <a:lnSpc>
                    <a:spcPct val="120000"/>
                  </a:lnSpc>
                </a:pPr>
                <a:r>
                  <a:rPr lang="zh-CN" altLang="en-US" sz="1200" dirty="0"/>
                  <a:t>我是模板字数</a:t>
                </a:r>
                <a:r>
                  <a:rPr lang="zh-CN" altLang="en-US" sz="1200" dirty="0">
                    <a:sym typeface="+mn-ea"/>
                  </a:rPr>
                  <a:t>我是模板字数我是模板字数</a:t>
                </a:r>
                <a:endParaRPr lang="zh-CN" altLang="en-US" sz="1200" dirty="0"/>
              </a:p>
              <a:p>
                <a:pPr>
                  <a:lnSpc>
                    <a:spcPct val="120000"/>
                  </a:lnSpc>
                </a:pPr>
                <a:endParaRPr lang="zh-CN" altLang="en-US" sz="1200" dirty="0"/>
              </a:p>
            </p:txBody>
          </p:sp>
          <p:sp>
            <p:nvSpPr>
              <p:cNvPr id="28" name="Bullet1"/>
              <p:cNvSpPr/>
              <p:nvPr/>
            </p:nvSpPr>
            <p:spPr bwMode="auto">
              <a:xfrm>
                <a:off x="7470791" y="2454168"/>
                <a:ext cx="4478678" cy="40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b="1" dirty="0"/>
                  <a:t>偿债能力分析</a:t>
                </a:r>
                <a:endParaRPr lang="en-US" dirty="0"/>
              </a:p>
            </p:txBody>
          </p:sp>
        </p:grpSp>
        <p:grpSp>
          <p:nvGrpSpPr>
            <p:cNvPr id="31" name="组合 30"/>
            <p:cNvGrpSpPr/>
            <p:nvPr/>
          </p:nvGrpSpPr>
          <p:grpSpPr>
            <a:xfrm>
              <a:off x="6633267" y="3766675"/>
              <a:ext cx="5316202" cy="1010077"/>
              <a:chOff x="6633267" y="3766675"/>
              <a:chExt cx="5316202" cy="1010077"/>
            </a:xfrm>
          </p:grpSpPr>
          <p:sp>
            <p:nvSpPr>
              <p:cNvPr id="19" name="Icon2"/>
              <p:cNvSpPr/>
              <p:nvPr/>
            </p:nvSpPr>
            <p:spPr>
              <a:xfrm>
                <a:off x="6633267" y="4007062"/>
                <a:ext cx="482778" cy="501710"/>
              </a:xfrm>
              <a:custGeom>
                <a:avLst/>
                <a:gdLst>
                  <a:gd name="connsiteX0" fmla="*/ 200025 w 323850"/>
                  <a:gd name="connsiteY0" fmla="*/ 303213 h 336550"/>
                  <a:gd name="connsiteX1" fmla="*/ 188912 w 323850"/>
                  <a:gd name="connsiteY1" fmla="*/ 314326 h 336550"/>
                  <a:gd name="connsiteX2" fmla="*/ 200025 w 323850"/>
                  <a:gd name="connsiteY2" fmla="*/ 325439 h 336550"/>
                  <a:gd name="connsiteX3" fmla="*/ 211138 w 323850"/>
                  <a:gd name="connsiteY3" fmla="*/ 314326 h 336550"/>
                  <a:gd name="connsiteX4" fmla="*/ 200025 w 323850"/>
                  <a:gd name="connsiteY4" fmla="*/ 303213 h 336550"/>
                  <a:gd name="connsiteX5" fmla="*/ 267890 w 323850"/>
                  <a:gd name="connsiteY5" fmla="*/ 200026 h 336550"/>
                  <a:gd name="connsiteX6" fmla="*/ 306529 w 323850"/>
                  <a:gd name="connsiteY6" fmla="*/ 200026 h 336550"/>
                  <a:gd name="connsiteX7" fmla="*/ 323850 w 323850"/>
                  <a:gd name="connsiteY7" fmla="*/ 217105 h 336550"/>
                  <a:gd name="connsiteX8" fmla="*/ 323850 w 323850"/>
                  <a:gd name="connsiteY8" fmla="*/ 219733 h 336550"/>
                  <a:gd name="connsiteX9" fmla="*/ 306529 w 323850"/>
                  <a:gd name="connsiteY9" fmla="*/ 238126 h 336550"/>
                  <a:gd name="connsiteX10" fmla="*/ 267890 w 323850"/>
                  <a:gd name="connsiteY10" fmla="*/ 238126 h 336550"/>
                  <a:gd name="connsiteX11" fmla="*/ 249237 w 323850"/>
                  <a:gd name="connsiteY11" fmla="*/ 219733 h 336550"/>
                  <a:gd name="connsiteX12" fmla="*/ 249237 w 323850"/>
                  <a:gd name="connsiteY12" fmla="*/ 217105 h 336550"/>
                  <a:gd name="connsiteX13" fmla="*/ 267890 w 323850"/>
                  <a:gd name="connsiteY13" fmla="*/ 200026 h 336550"/>
                  <a:gd name="connsiteX14" fmla="*/ 267890 w 323850"/>
                  <a:gd name="connsiteY14" fmla="*/ 155576 h 336550"/>
                  <a:gd name="connsiteX15" fmla="*/ 306529 w 323850"/>
                  <a:gd name="connsiteY15" fmla="*/ 155576 h 336550"/>
                  <a:gd name="connsiteX16" fmla="*/ 323850 w 323850"/>
                  <a:gd name="connsiteY16" fmla="*/ 172528 h 336550"/>
                  <a:gd name="connsiteX17" fmla="*/ 323850 w 323850"/>
                  <a:gd name="connsiteY17" fmla="*/ 175137 h 336550"/>
                  <a:gd name="connsiteX18" fmla="*/ 306529 w 323850"/>
                  <a:gd name="connsiteY18" fmla="*/ 192089 h 336550"/>
                  <a:gd name="connsiteX19" fmla="*/ 267890 w 323850"/>
                  <a:gd name="connsiteY19" fmla="*/ 192089 h 336550"/>
                  <a:gd name="connsiteX20" fmla="*/ 249237 w 323850"/>
                  <a:gd name="connsiteY20" fmla="*/ 175137 h 336550"/>
                  <a:gd name="connsiteX21" fmla="*/ 249237 w 323850"/>
                  <a:gd name="connsiteY21" fmla="*/ 172528 h 336550"/>
                  <a:gd name="connsiteX22" fmla="*/ 267890 w 323850"/>
                  <a:gd name="connsiteY22" fmla="*/ 155576 h 336550"/>
                  <a:gd name="connsiteX23" fmla="*/ 175670 w 323850"/>
                  <a:gd name="connsiteY23" fmla="*/ 15876 h 336550"/>
                  <a:gd name="connsiteX24" fmla="*/ 173037 w 323850"/>
                  <a:gd name="connsiteY24" fmla="*/ 19686 h 336550"/>
                  <a:gd name="connsiteX25" fmla="*/ 175670 w 323850"/>
                  <a:gd name="connsiteY25" fmla="*/ 22226 h 336550"/>
                  <a:gd name="connsiteX26" fmla="*/ 224379 w 323850"/>
                  <a:gd name="connsiteY26" fmla="*/ 22226 h 336550"/>
                  <a:gd name="connsiteX27" fmla="*/ 227012 w 323850"/>
                  <a:gd name="connsiteY27" fmla="*/ 19686 h 336550"/>
                  <a:gd name="connsiteX28" fmla="*/ 224379 w 323850"/>
                  <a:gd name="connsiteY28" fmla="*/ 15876 h 336550"/>
                  <a:gd name="connsiteX29" fmla="*/ 175670 w 323850"/>
                  <a:gd name="connsiteY29" fmla="*/ 15876 h 336550"/>
                  <a:gd name="connsiteX30" fmla="*/ 125064 w 323850"/>
                  <a:gd name="connsiteY30" fmla="*/ 0 h 336550"/>
                  <a:gd name="connsiteX31" fmla="*/ 276458 w 323850"/>
                  <a:gd name="connsiteY31" fmla="*/ 0 h 336550"/>
                  <a:gd name="connsiteX32" fmla="*/ 298837 w 323850"/>
                  <a:gd name="connsiteY32" fmla="*/ 22349 h 336550"/>
                  <a:gd name="connsiteX33" fmla="*/ 298837 w 323850"/>
                  <a:gd name="connsiteY33" fmla="*/ 109116 h 336550"/>
                  <a:gd name="connsiteX34" fmla="*/ 306736 w 323850"/>
                  <a:gd name="connsiteY34" fmla="*/ 109116 h 336550"/>
                  <a:gd name="connsiteX35" fmla="*/ 323850 w 323850"/>
                  <a:gd name="connsiteY35" fmla="*/ 127521 h 336550"/>
                  <a:gd name="connsiteX36" fmla="*/ 323850 w 323850"/>
                  <a:gd name="connsiteY36" fmla="*/ 130150 h 336550"/>
                  <a:gd name="connsiteX37" fmla="*/ 306736 w 323850"/>
                  <a:gd name="connsiteY37" fmla="*/ 147241 h 336550"/>
                  <a:gd name="connsiteX38" fmla="*/ 268559 w 323850"/>
                  <a:gd name="connsiteY38" fmla="*/ 147241 h 336550"/>
                  <a:gd name="connsiteX39" fmla="*/ 250128 w 323850"/>
                  <a:gd name="connsiteY39" fmla="*/ 130150 h 336550"/>
                  <a:gd name="connsiteX40" fmla="*/ 250128 w 323850"/>
                  <a:gd name="connsiteY40" fmla="*/ 127521 h 336550"/>
                  <a:gd name="connsiteX41" fmla="*/ 268559 w 323850"/>
                  <a:gd name="connsiteY41" fmla="*/ 109116 h 336550"/>
                  <a:gd name="connsiteX42" fmla="*/ 272508 w 323850"/>
                  <a:gd name="connsiteY42" fmla="*/ 109116 h 336550"/>
                  <a:gd name="connsiteX43" fmla="*/ 283040 w 323850"/>
                  <a:gd name="connsiteY43" fmla="*/ 109116 h 336550"/>
                  <a:gd name="connsiteX44" fmla="*/ 283040 w 323850"/>
                  <a:gd name="connsiteY44" fmla="*/ 35496 h 336550"/>
                  <a:gd name="connsiteX45" fmla="*/ 118481 w 323850"/>
                  <a:gd name="connsiteY45" fmla="*/ 35496 h 336550"/>
                  <a:gd name="connsiteX46" fmla="*/ 118481 w 323850"/>
                  <a:gd name="connsiteY46" fmla="*/ 76250 h 336550"/>
                  <a:gd name="connsiteX47" fmla="*/ 155342 w 323850"/>
                  <a:gd name="connsiteY47" fmla="*/ 56530 h 336550"/>
                  <a:gd name="connsiteX48" fmla="*/ 184305 w 323850"/>
                  <a:gd name="connsiteY48" fmla="*/ 74935 h 336550"/>
                  <a:gd name="connsiteX49" fmla="*/ 139545 w 323850"/>
                  <a:gd name="connsiteY49" fmla="*/ 117004 h 336550"/>
                  <a:gd name="connsiteX50" fmla="*/ 118481 w 323850"/>
                  <a:gd name="connsiteY50" fmla="*/ 131465 h 336550"/>
                  <a:gd name="connsiteX51" fmla="*/ 118481 w 323850"/>
                  <a:gd name="connsiteY51" fmla="*/ 294481 h 336550"/>
                  <a:gd name="connsiteX52" fmla="*/ 283040 w 323850"/>
                  <a:gd name="connsiteY52" fmla="*/ 294481 h 336550"/>
                  <a:gd name="connsiteX53" fmla="*/ 283040 w 323850"/>
                  <a:gd name="connsiteY53" fmla="*/ 282649 h 336550"/>
                  <a:gd name="connsiteX54" fmla="*/ 268559 w 323850"/>
                  <a:gd name="connsiteY54" fmla="*/ 282649 h 336550"/>
                  <a:gd name="connsiteX55" fmla="*/ 250128 w 323850"/>
                  <a:gd name="connsiteY55" fmla="*/ 264244 h 336550"/>
                  <a:gd name="connsiteX56" fmla="*/ 250128 w 323850"/>
                  <a:gd name="connsiteY56" fmla="*/ 262930 h 336550"/>
                  <a:gd name="connsiteX57" fmla="*/ 268559 w 323850"/>
                  <a:gd name="connsiteY57" fmla="*/ 244525 h 336550"/>
                  <a:gd name="connsiteX58" fmla="*/ 306736 w 323850"/>
                  <a:gd name="connsiteY58" fmla="*/ 244525 h 336550"/>
                  <a:gd name="connsiteX59" fmla="*/ 323850 w 323850"/>
                  <a:gd name="connsiteY59" fmla="*/ 262930 h 336550"/>
                  <a:gd name="connsiteX60" fmla="*/ 323850 w 323850"/>
                  <a:gd name="connsiteY60" fmla="*/ 264244 h 336550"/>
                  <a:gd name="connsiteX61" fmla="*/ 306736 w 323850"/>
                  <a:gd name="connsiteY61" fmla="*/ 282649 h 336550"/>
                  <a:gd name="connsiteX62" fmla="*/ 301470 w 323850"/>
                  <a:gd name="connsiteY62" fmla="*/ 282649 h 336550"/>
                  <a:gd name="connsiteX63" fmla="*/ 298837 w 323850"/>
                  <a:gd name="connsiteY63" fmla="*/ 282649 h 336550"/>
                  <a:gd name="connsiteX64" fmla="*/ 298837 w 323850"/>
                  <a:gd name="connsiteY64" fmla="*/ 314201 h 336550"/>
                  <a:gd name="connsiteX65" fmla="*/ 276458 w 323850"/>
                  <a:gd name="connsiteY65" fmla="*/ 336550 h 336550"/>
                  <a:gd name="connsiteX66" fmla="*/ 125064 w 323850"/>
                  <a:gd name="connsiteY66" fmla="*/ 336550 h 336550"/>
                  <a:gd name="connsiteX67" fmla="*/ 102684 w 323850"/>
                  <a:gd name="connsiteY67" fmla="*/ 314201 h 336550"/>
                  <a:gd name="connsiteX68" fmla="*/ 102684 w 323850"/>
                  <a:gd name="connsiteY68" fmla="*/ 287908 h 336550"/>
                  <a:gd name="connsiteX69" fmla="*/ 75038 w 323850"/>
                  <a:gd name="connsiteY69" fmla="*/ 287908 h 336550"/>
                  <a:gd name="connsiteX70" fmla="*/ 13164 w 323850"/>
                  <a:gd name="connsiteY70" fmla="*/ 255042 h 336550"/>
                  <a:gd name="connsiteX71" fmla="*/ 11848 w 323850"/>
                  <a:gd name="connsiteY71" fmla="*/ 253727 h 336550"/>
                  <a:gd name="connsiteX72" fmla="*/ 9215 w 323850"/>
                  <a:gd name="connsiteY72" fmla="*/ 249783 h 336550"/>
                  <a:gd name="connsiteX73" fmla="*/ 7899 w 323850"/>
                  <a:gd name="connsiteY73" fmla="*/ 244525 h 336550"/>
                  <a:gd name="connsiteX74" fmla="*/ 6582 w 323850"/>
                  <a:gd name="connsiteY74" fmla="*/ 240581 h 336550"/>
                  <a:gd name="connsiteX75" fmla="*/ 2633 w 323850"/>
                  <a:gd name="connsiteY75" fmla="*/ 231378 h 336550"/>
                  <a:gd name="connsiteX76" fmla="*/ 2633 w 323850"/>
                  <a:gd name="connsiteY76" fmla="*/ 228749 h 336550"/>
                  <a:gd name="connsiteX77" fmla="*/ 0 w 323850"/>
                  <a:gd name="connsiteY77" fmla="*/ 219546 h 336550"/>
                  <a:gd name="connsiteX78" fmla="*/ 0 w 323850"/>
                  <a:gd name="connsiteY78" fmla="*/ 215602 h 336550"/>
                  <a:gd name="connsiteX79" fmla="*/ 0 w 323850"/>
                  <a:gd name="connsiteY79" fmla="*/ 202456 h 336550"/>
                  <a:gd name="connsiteX80" fmla="*/ 40810 w 323850"/>
                  <a:gd name="connsiteY80" fmla="*/ 119633 h 336550"/>
                  <a:gd name="connsiteX81" fmla="*/ 102684 w 323850"/>
                  <a:gd name="connsiteY81" fmla="*/ 85452 h 336550"/>
                  <a:gd name="connsiteX82" fmla="*/ 102684 w 323850"/>
                  <a:gd name="connsiteY82" fmla="*/ 22349 h 336550"/>
                  <a:gd name="connsiteX83" fmla="*/ 125064 w 323850"/>
                  <a:gd name="connsiteY8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23850" h="336550">
                    <a:moveTo>
                      <a:pt x="200025" y="303213"/>
                    </a:moveTo>
                    <a:cubicBezTo>
                      <a:pt x="193887" y="303213"/>
                      <a:pt x="188912" y="308188"/>
                      <a:pt x="188912" y="314326"/>
                    </a:cubicBezTo>
                    <a:cubicBezTo>
                      <a:pt x="188912" y="320464"/>
                      <a:pt x="193887" y="325439"/>
                      <a:pt x="200025" y="325439"/>
                    </a:cubicBezTo>
                    <a:cubicBezTo>
                      <a:pt x="206163" y="325439"/>
                      <a:pt x="211138" y="320464"/>
                      <a:pt x="211138" y="314326"/>
                    </a:cubicBezTo>
                    <a:cubicBezTo>
                      <a:pt x="211138" y="308188"/>
                      <a:pt x="206163" y="303213"/>
                      <a:pt x="200025" y="303213"/>
                    </a:cubicBezTo>
                    <a:close/>
                    <a:moveTo>
                      <a:pt x="267890" y="200026"/>
                    </a:moveTo>
                    <a:cubicBezTo>
                      <a:pt x="267890" y="200026"/>
                      <a:pt x="267890" y="200026"/>
                      <a:pt x="306529" y="200026"/>
                    </a:cubicBezTo>
                    <a:cubicBezTo>
                      <a:pt x="315856" y="200026"/>
                      <a:pt x="323850" y="207909"/>
                      <a:pt x="323850" y="217105"/>
                    </a:cubicBezTo>
                    <a:cubicBezTo>
                      <a:pt x="323850" y="217105"/>
                      <a:pt x="323850" y="217105"/>
                      <a:pt x="323850" y="219733"/>
                    </a:cubicBezTo>
                    <a:cubicBezTo>
                      <a:pt x="323850" y="228929"/>
                      <a:pt x="315856" y="238126"/>
                      <a:pt x="306529" y="238126"/>
                    </a:cubicBezTo>
                    <a:cubicBezTo>
                      <a:pt x="306529" y="238126"/>
                      <a:pt x="306529" y="238126"/>
                      <a:pt x="267890" y="238126"/>
                    </a:cubicBezTo>
                    <a:cubicBezTo>
                      <a:pt x="257231" y="238126"/>
                      <a:pt x="249237" y="228929"/>
                      <a:pt x="249237" y="219733"/>
                    </a:cubicBezTo>
                    <a:cubicBezTo>
                      <a:pt x="249237" y="219733"/>
                      <a:pt x="249237" y="219733"/>
                      <a:pt x="249237" y="217105"/>
                    </a:cubicBezTo>
                    <a:cubicBezTo>
                      <a:pt x="249237" y="207909"/>
                      <a:pt x="257231" y="200026"/>
                      <a:pt x="267890" y="200026"/>
                    </a:cubicBezTo>
                    <a:close/>
                    <a:moveTo>
                      <a:pt x="267890" y="155576"/>
                    </a:moveTo>
                    <a:cubicBezTo>
                      <a:pt x="267890" y="155576"/>
                      <a:pt x="267890" y="155576"/>
                      <a:pt x="306529" y="155576"/>
                    </a:cubicBezTo>
                    <a:cubicBezTo>
                      <a:pt x="315856" y="155576"/>
                      <a:pt x="323850" y="163400"/>
                      <a:pt x="323850" y="172528"/>
                    </a:cubicBezTo>
                    <a:cubicBezTo>
                      <a:pt x="323850" y="172528"/>
                      <a:pt x="323850" y="172528"/>
                      <a:pt x="323850" y="175137"/>
                    </a:cubicBezTo>
                    <a:cubicBezTo>
                      <a:pt x="323850" y="184265"/>
                      <a:pt x="315856" y="192089"/>
                      <a:pt x="306529" y="192089"/>
                    </a:cubicBezTo>
                    <a:cubicBezTo>
                      <a:pt x="306529" y="192089"/>
                      <a:pt x="306529" y="192089"/>
                      <a:pt x="267890" y="192089"/>
                    </a:cubicBezTo>
                    <a:cubicBezTo>
                      <a:pt x="257231" y="192089"/>
                      <a:pt x="249237" y="184265"/>
                      <a:pt x="249237" y="175137"/>
                    </a:cubicBezTo>
                    <a:cubicBezTo>
                      <a:pt x="249237" y="175137"/>
                      <a:pt x="249237" y="175137"/>
                      <a:pt x="249237" y="172528"/>
                    </a:cubicBezTo>
                    <a:cubicBezTo>
                      <a:pt x="249237" y="163400"/>
                      <a:pt x="257231" y="155576"/>
                      <a:pt x="267890" y="155576"/>
                    </a:cubicBezTo>
                    <a:close/>
                    <a:moveTo>
                      <a:pt x="175670" y="15876"/>
                    </a:moveTo>
                    <a:cubicBezTo>
                      <a:pt x="174353" y="15876"/>
                      <a:pt x="173037" y="17146"/>
                      <a:pt x="173037" y="19686"/>
                    </a:cubicBezTo>
                    <a:cubicBezTo>
                      <a:pt x="173037" y="20956"/>
                      <a:pt x="174353" y="22226"/>
                      <a:pt x="175670" y="22226"/>
                    </a:cubicBezTo>
                    <a:cubicBezTo>
                      <a:pt x="175670" y="22226"/>
                      <a:pt x="175670" y="22226"/>
                      <a:pt x="224379" y="22226"/>
                    </a:cubicBezTo>
                    <a:cubicBezTo>
                      <a:pt x="225695" y="22226"/>
                      <a:pt x="227012" y="20956"/>
                      <a:pt x="227012" y="19686"/>
                    </a:cubicBezTo>
                    <a:cubicBezTo>
                      <a:pt x="227012" y="17146"/>
                      <a:pt x="225695" y="15876"/>
                      <a:pt x="224379" y="15876"/>
                    </a:cubicBezTo>
                    <a:cubicBezTo>
                      <a:pt x="224379" y="15876"/>
                      <a:pt x="224379" y="15876"/>
                      <a:pt x="175670" y="15876"/>
                    </a:cubicBezTo>
                    <a:close/>
                    <a:moveTo>
                      <a:pt x="125064" y="0"/>
                    </a:moveTo>
                    <a:cubicBezTo>
                      <a:pt x="125064" y="0"/>
                      <a:pt x="125064" y="0"/>
                      <a:pt x="276458" y="0"/>
                    </a:cubicBezTo>
                    <a:cubicBezTo>
                      <a:pt x="288306" y="0"/>
                      <a:pt x="298837" y="10517"/>
                      <a:pt x="298837" y="22349"/>
                    </a:cubicBezTo>
                    <a:cubicBezTo>
                      <a:pt x="298837" y="22349"/>
                      <a:pt x="298837" y="22349"/>
                      <a:pt x="298837" y="109116"/>
                    </a:cubicBezTo>
                    <a:cubicBezTo>
                      <a:pt x="298837" y="109116"/>
                      <a:pt x="298837" y="109116"/>
                      <a:pt x="306736" y="109116"/>
                    </a:cubicBezTo>
                    <a:cubicBezTo>
                      <a:pt x="315951" y="109116"/>
                      <a:pt x="323850" y="118318"/>
                      <a:pt x="323850" y="127521"/>
                    </a:cubicBezTo>
                    <a:cubicBezTo>
                      <a:pt x="323850" y="127521"/>
                      <a:pt x="323850" y="127521"/>
                      <a:pt x="323850" y="130150"/>
                    </a:cubicBezTo>
                    <a:cubicBezTo>
                      <a:pt x="323850" y="139353"/>
                      <a:pt x="315951" y="147241"/>
                      <a:pt x="306736" y="147241"/>
                    </a:cubicBezTo>
                    <a:cubicBezTo>
                      <a:pt x="306736" y="147241"/>
                      <a:pt x="306736" y="147241"/>
                      <a:pt x="268559" y="147241"/>
                    </a:cubicBezTo>
                    <a:cubicBezTo>
                      <a:pt x="258027" y="147241"/>
                      <a:pt x="250128" y="139353"/>
                      <a:pt x="250128" y="130150"/>
                    </a:cubicBezTo>
                    <a:cubicBezTo>
                      <a:pt x="250128" y="130150"/>
                      <a:pt x="250128" y="130150"/>
                      <a:pt x="250128" y="127521"/>
                    </a:cubicBezTo>
                    <a:cubicBezTo>
                      <a:pt x="250128" y="118318"/>
                      <a:pt x="258027" y="109116"/>
                      <a:pt x="268559" y="109116"/>
                    </a:cubicBezTo>
                    <a:cubicBezTo>
                      <a:pt x="268559" y="109116"/>
                      <a:pt x="268559" y="109116"/>
                      <a:pt x="272508" y="109116"/>
                    </a:cubicBezTo>
                    <a:cubicBezTo>
                      <a:pt x="272508" y="109116"/>
                      <a:pt x="272508" y="109116"/>
                      <a:pt x="283040" y="109116"/>
                    </a:cubicBezTo>
                    <a:cubicBezTo>
                      <a:pt x="283040" y="109116"/>
                      <a:pt x="283040" y="109116"/>
                      <a:pt x="283040" y="35496"/>
                    </a:cubicBezTo>
                    <a:cubicBezTo>
                      <a:pt x="283040" y="35496"/>
                      <a:pt x="283040" y="35496"/>
                      <a:pt x="118481" y="35496"/>
                    </a:cubicBezTo>
                    <a:cubicBezTo>
                      <a:pt x="118481" y="35496"/>
                      <a:pt x="118481" y="35496"/>
                      <a:pt x="118481" y="76250"/>
                    </a:cubicBezTo>
                    <a:cubicBezTo>
                      <a:pt x="134279" y="67047"/>
                      <a:pt x="148760" y="59159"/>
                      <a:pt x="155342" y="56530"/>
                    </a:cubicBezTo>
                    <a:cubicBezTo>
                      <a:pt x="176406" y="44698"/>
                      <a:pt x="188254" y="59159"/>
                      <a:pt x="184305" y="74935"/>
                    </a:cubicBezTo>
                    <a:cubicBezTo>
                      <a:pt x="181672" y="86767"/>
                      <a:pt x="160608" y="99913"/>
                      <a:pt x="139545" y="117004"/>
                    </a:cubicBezTo>
                    <a:cubicBezTo>
                      <a:pt x="134279" y="120948"/>
                      <a:pt x="126380" y="126206"/>
                      <a:pt x="118481" y="131465"/>
                    </a:cubicBezTo>
                    <a:cubicBezTo>
                      <a:pt x="118481" y="131465"/>
                      <a:pt x="118481" y="131465"/>
                      <a:pt x="118481" y="294481"/>
                    </a:cubicBezTo>
                    <a:cubicBezTo>
                      <a:pt x="118481" y="294481"/>
                      <a:pt x="118481" y="294481"/>
                      <a:pt x="283040" y="294481"/>
                    </a:cubicBezTo>
                    <a:cubicBezTo>
                      <a:pt x="283040" y="294481"/>
                      <a:pt x="283040" y="294481"/>
                      <a:pt x="283040" y="282649"/>
                    </a:cubicBezTo>
                    <a:cubicBezTo>
                      <a:pt x="283040" y="282649"/>
                      <a:pt x="283040" y="282649"/>
                      <a:pt x="268559" y="282649"/>
                    </a:cubicBezTo>
                    <a:cubicBezTo>
                      <a:pt x="258027" y="282649"/>
                      <a:pt x="250128" y="274762"/>
                      <a:pt x="250128" y="264244"/>
                    </a:cubicBezTo>
                    <a:cubicBezTo>
                      <a:pt x="250128" y="264244"/>
                      <a:pt x="250128" y="264244"/>
                      <a:pt x="250128" y="262930"/>
                    </a:cubicBezTo>
                    <a:cubicBezTo>
                      <a:pt x="250128" y="252413"/>
                      <a:pt x="258027" y="244525"/>
                      <a:pt x="268559" y="244525"/>
                    </a:cubicBezTo>
                    <a:cubicBezTo>
                      <a:pt x="268559" y="244525"/>
                      <a:pt x="268559" y="244525"/>
                      <a:pt x="306736" y="244525"/>
                    </a:cubicBezTo>
                    <a:cubicBezTo>
                      <a:pt x="315951" y="244525"/>
                      <a:pt x="323850" y="252413"/>
                      <a:pt x="323850" y="262930"/>
                    </a:cubicBezTo>
                    <a:cubicBezTo>
                      <a:pt x="323850" y="262930"/>
                      <a:pt x="323850" y="262930"/>
                      <a:pt x="323850" y="264244"/>
                    </a:cubicBezTo>
                    <a:cubicBezTo>
                      <a:pt x="323850" y="274762"/>
                      <a:pt x="315951" y="282649"/>
                      <a:pt x="306736" y="282649"/>
                    </a:cubicBezTo>
                    <a:cubicBezTo>
                      <a:pt x="306736" y="282649"/>
                      <a:pt x="306736" y="282649"/>
                      <a:pt x="301470" y="282649"/>
                    </a:cubicBezTo>
                    <a:cubicBezTo>
                      <a:pt x="301470" y="282649"/>
                      <a:pt x="301470" y="282649"/>
                      <a:pt x="298837" y="282649"/>
                    </a:cubicBezTo>
                    <a:cubicBezTo>
                      <a:pt x="298837" y="282649"/>
                      <a:pt x="298837" y="282649"/>
                      <a:pt x="298837" y="314201"/>
                    </a:cubicBezTo>
                    <a:cubicBezTo>
                      <a:pt x="298837" y="326033"/>
                      <a:pt x="288306" y="336550"/>
                      <a:pt x="276458" y="336550"/>
                    </a:cubicBezTo>
                    <a:cubicBezTo>
                      <a:pt x="276458" y="336550"/>
                      <a:pt x="276458" y="336550"/>
                      <a:pt x="125064" y="336550"/>
                    </a:cubicBezTo>
                    <a:cubicBezTo>
                      <a:pt x="113216" y="336550"/>
                      <a:pt x="102684" y="326033"/>
                      <a:pt x="102684" y="314201"/>
                    </a:cubicBezTo>
                    <a:cubicBezTo>
                      <a:pt x="102684" y="314201"/>
                      <a:pt x="102684" y="314201"/>
                      <a:pt x="102684" y="287908"/>
                    </a:cubicBezTo>
                    <a:cubicBezTo>
                      <a:pt x="102684" y="287908"/>
                      <a:pt x="102684" y="287908"/>
                      <a:pt x="75038" y="287908"/>
                    </a:cubicBezTo>
                    <a:cubicBezTo>
                      <a:pt x="75038" y="287908"/>
                      <a:pt x="35544" y="287908"/>
                      <a:pt x="13164" y="255042"/>
                    </a:cubicBezTo>
                    <a:cubicBezTo>
                      <a:pt x="13164" y="253727"/>
                      <a:pt x="13164" y="253727"/>
                      <a:pt x="11848" y="253727"/>
                    </a:cubicBezTo>
                    <a:cubicBezTo>
                      <a:pt x="11848" y="252413"/>
                      <a:pt x="10531" y="251098"/>
                      <a:pt x="9215" y="249783"/>
                    </a:cubicBezTo>
                    <a:cubicBezTo>
                      <a:pt x="9215" y="248469"/>
                      <a:pt x="7899" y="245839"/>
                      <a:pt x="7899" y="244525"/>
                    </a:cubicBezTo>
                    <a:cubicBezTo>
                      <a:pt x="6582" y="243210"/>
                      <a:pt x="6582" y="241895"/>
                      <a:pt x="6582" y="240581"/>
                    </a:cubicBezTo>
                    <a:cubicBezTo>
                      <a:pt x="5266" y="237951"/>
                      <a:pt x="3949" y="235322"/>
                      <a:pt x="2633" y="231378"/>
                    </a:cubicBezTo>
                    <a:cubicBezTo>
                      <a:pt x="2633" y="230063"/>
                      <a:pt x="2633" y="230063"/>
                      <a:pt x="2633" y="228749"/>
                    </a:cubicBezTo>
                    <a:cubicBezTo>
                      <a:pt x="1316" y="226120"/>
                      <a:pt x="1316" y="223490"/>
                      <a:pt x="0" y="219546"/>
                    </a:cubicBezTo>
                    <a:cubicBezTo>
                      <a:pt x="0" y="218232"/>
                      <a:pt x="0" y="216917"/>
                      <a:pt x="0" y="215602"/>
                    </a:cubicBezTo>
                    <a:cubicBezTo>
                      <a:pt x="0" y="211658"/>
                      <a:pt x="0" y="207714"/>
                      <a:pt x="0" y="202456"/>
                    </a:cubicBezTo>
                    <a:cubicBezTo>
                      <a:pt x="0" y="149870"/>
                      <a:pt x="23696" y="127521"/>
                      <a:pt x="40810" y="119633"/>
                    </a:cubicBezTo>
                    <a:cubicBezTo>
                      <a:pt x="40810" y="119633"/>
                      <a:pt x="72405" y="102543"/>
                      <a:pt x="102684" y="85452"/>
                    </a:cubicBezTo>
                    <a:cubicBezTo>
                      <a:pt x="102684" y="85452"/>
                      <a:pt x="102684" y="85452"/>
                      <a:pt x="102684" y="22349"/>
                    </a:cubicBezTo>
                    <a:cubicBezTo>
                      <a:pt x="102684" y="10517"/>
                      <a:pt x="113216" y="0"/>
                      <a:pt x="125064" y="0"/>
                    </a:cubicBezTo>
                    <a:close/>
                  </a:path>
                </a:pathLst>
              </a:cu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p>
                <a:pPr algn="ctr"/>
                <a:endParaRPr>
                  <a:solidFill>
                    <a:schemeClr val="accent1"/>
                  </a:solidFill>
                </a:endParaRPr>
              </a:p>
            </p:txBody>
          </p:sp>
          <p:sp>
            <p:nvSpPr>
              <p:cNvPr id="25" name="Text2"/>
              <p:cNvSpPr/>
              <p:nvPr/>
            </p:nvSpPr>
            <p:spPr bwMode="auto">
              <a:xfrm>
                <a:off x="7470791" y="4199384"/>
                <a:ext cx="4478678" cy="577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lnSpcReduction="2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1200" dirty="0"/>
                  <a:t>衡量企业资产利用效率和管理水平</a:t>
                </a:r>
                <a:endParaRPr lang="zh-CN" altLang="en-US" sz="1200" dirty="0"/>
              </a:p>
              <a:p>
                <a:pPr>
                  <a:lnSpc>
                    <a:spcPct val="120000"/>
                  </a:lnSpc>
                </a:pPr>
                <a:r>
                  <a:rPr lang="zh-CN" altLang="en-US" sz="1200" dirty="0">
                    <a:sym typeface="+mn-ea"/>
                  </a:rPr>
                  <a:t>我是模板字数我是模板字数我是模板字数我是模板字数</a:t>
                </a:r>
                <a:endParaRPr lang="zh-CN" altLang="en-US" sz="1200" dirty="0"/>
              </a:p>
              <a:p>
                <a:pPr>
                  <a:lnSpc>
                    <a:spcPct val="120000"/>
                  </a:lnSpc>
                </a:pPr>
                <a:endParaRPr lang="zh-CN" altLang="en-US" sz="1200" dirty="0"/>
              </a:p>
              <a:p>
                <a:pPr>
                  <a:lnSpc>
                    <a:spcPct val="120000"/>
                  </a:lnSpc>
                </a:pPr>
                <a:endParaRPr lang="en-US" dirty="0"/>
              </a:p>
            </p:txBody>
          </p:sp>
          <p:sp>
            <p:nvSpPr>
              <p:cNvPr id="26" name="Bullet2"/>
              <p:cNvSpPr/>
              <p:nvPr/>
            </p:nvSpPr>
            <p:spPr bwMode="auto">
              <a:xfrm>
                <a:off x="7470791" y="3766675"/>
                <a:ext cx="4478678" cy="40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b="1" dirty="0"/>
                  <a:t>运营能力分析</a:t>
                </a:r>
                <a:endParaRPr lang="en-US" dirty="0"/>
              </a:p>
            </p:txBody>
          </p:sp>
        </p:grpSp>
        <p:grpSp>
          <p:nvGrpSpPr>
            <p:cNvPr id="32" name="组合 31"/>
            <p:cNvGrpSpPr/>
            <p:nvPr/>
          </p:nvGrpSpPr>
          <p:grpSpPr>
            <a:xfrm>
              <a:off x="6690832" y="5051695"/>
              <a:ext cx="5258637" cy="1010077"/>
              <a:chOff x="6690832" y="5051695"/>
              <a:chExt cx="5258637" cy="1010077"/>
            </a:xfrm>
          </p:grpSpPr>
          <p:sp>
            <p:nvSpPr>
              <p:cNvPr id="10" name="Text3"/>
              <p:cNvSpPr/>
              <p:nvPr/>
            </p:nvSpPr>
            <p:spPr bwMode="auto">
              <a:xfrm>
                <a:off x="7470791" y="5484404"/>
                <a:ext cx="4478678" cy="577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1200" dirty="0"/>
                  <a:t>判断企业盈利水平和投资回报</a:t>
                </a:r>
                <a:endParaRPr lang="zh-CN" altLang="en-US" sz="1200" dirty="0"/>
              </a:p>
              <a:p>
                <a:pPr>
                  <a:lnSpc>
                    <a:spcPct val="120000"/>
                  </a:lnSpc>
                </a:pPr>
                <a:r>
                  <a:rPr lang="zh-CN" altLang="en-US" sz="1200" dirty="0">
                    <a:sym typeface="+mn-ea"/>
                  </a:rPr>
                  <a:t>我是模板字数我是模板字数我是模板字数我是模板字数</a:t>
                </a:r>
                <a:endParaRPr lang="zh-CN" altLang="en-US" sz="1200" dirty="0"/>
              </a:p>
              <a:p>
                <a:pPr>
                  <a:lnSpc>
                    <a:spcPct val="120000"/>
                  </a:lnSpc>
                </a:pPr>
                <a:endParaRPr lang="zh-CN" altLang="en-US" sz="1200" dirty="0"/>
              </a:p>
              <a:p>
                <a:pPr>
                  <a:lnSpc>
                    <a:spcPct val="120000"/>
                  </a:lnSpc>
                </a:pPr>
                <a:endParaRPr lang="en-US" dirty="0"/>
              </a:p>
            </p:txBody>
          </p:sp>
          <p:sp>
            <p:nvSpPr>
              <p:cNvPr id="24" name="Bullet3"/>
              <p:cNvSpPr/>
              <p:nvPr/>
            </p:nvSpPr>
            <p:spPr bwMode="auto">
              <a:xfrm>
                <a:off x="7470791" y="5051695"/>
                <a:ext cx="4478678" cy="407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b="1" dirty="0"/>
                  <a:t>盈利能力分析</a:t>
                </a:r>
                <a:endParaRPr lang="en-US" dirty="0"/>
              </a:p>
            </p:txBody>
          </p:sp>
          <p:sp>
            <p:nvSpPr>
              <p:cNvPr id="29" name="Icon3"/>
              <p:cNvSpPr/>
              <p:nvPr/>
            </p:nvSpPr>
            <p:spPr>
              <a:xfrm>
                <a:off x="6690832" y="5250998"/>
                <a:ext cx="459798" cy="612566"/>
              </a:xfrm>
              <a:custGeom>
                <a:avLst/>
                <a:gdLst>
                  <a:gd name="connsiteX0" fmla="*/ 236201 w 454512"/>
                  <a:gd name="connsiteY0" fmla="*/ 567660 h 605522"/>
                  <a:gd name="connsiteX1" fmla="*/ 236201 w 454512"/>
                  <a:gd name="connsiteY1" fmla="*/ 587747 h 605522"/>
                  <a:gd name="connsiteX2" fmla="*/ 293871 w 454512"/>
                  <a:gd name="connsiteY2" fmla="*/ 587747 h 605522"/>
                  <a:gd name="connsiteX3" fmla="*/ 292803 w 454512"/>
                  <a:gd name="connsiteY3" fmla="*/ 567660 h 605522"/>
                  <a:gd name="connsiteX4" fmla="*/ 161798 w 454512"/>
                  <a:gd name="connsiteY4" fmla="*/ 567660 h 605522"/>
                  <a:gd name="connsiteX5" fmla="*/ 160730 w 454512"/>
                  <a:gd name="connsiteY5" fmla="*/ 587747 h 605522"/>
                  <a:gd name="connsiteX6" fmla="*/ 218401 w 454512"/>
                  <a:gd name="connsiteY6" fmla="*/ 587747 h 605522"/>
                  <a:gd name="connsiteX7" fmla="*/ 218401 w 454512"/>
                  <a:gd name="connsiteY7" fmla="*/ 567660 h 605522"/>
                  <a:gd name="connsiteX8" fmla="*/ 236201 w 454512"/>
                  <a:gd name="connsiteY8" fmla="*/ 425456 h 605522"/>
                  <a:gd name="connsiteX9" fmla="*/ 236201 w 454512"/>
                  <a:gd name="connsiteY9" fmla="*/ 549885 h 605522"/>
                  <a:gd name="connsiteX10" fmla="*/ 291824 w 454512"/>
                  <a:gd name="connsiteY10" fmla="*/ 549885 h 605522"/>
                  <a:gd name="connsiteX11" fmla="*/ 285772 w 454512"/>
                  <a:gd name="connsiteY11" fmla="*/ 434966 h 605522"/>
                  <a:gd name="connsiteX12" fmla="*/ 275716 w 454512"/>
                  <a:gd name="connsiteY12" fmla="*/ 425456 h 605522"/>
                  <a:gd name="connsiteX13" fmla="*/ 178796 w 454512"/>
                  <a:gd name="connsiteY13" fmla="*/ 425456 h 605522"/>
                  <a:gd name="connsiteX14" fmla="*/ 168740 w 454512"/>
                  <a:gd name="connsiteY14" fmla="*/ 434966 h 605522"/>
                  <a:gd name="connsiteX15" fmla="*/ 162688 w 454512"/>
                  <a:gd name="connsiteY15" fmla="*/ 549885 h 605522"/>
                  <a:gd name="connsiteX16" fmla="*/ 218401 w 454512"/>
                  <a:gd name="connsiteY16" fmla="*/ 549885 h 605522"/>
                  <a:gd name="connsiteX17" fmla="*/ 218401 w 454512"/>
                  <a:gd name="connsiteY17" fmla="*/ 425456 h 605522"/>
                  <a:gd name="connsiteX18" fmla="*/ 283636 w 454512"/>
                  <a:gd name="connsiteY18" fmla="*/ 172511 h 605522"/>
                  <a:gd name="connsiteX19" fmla="*/ 283636 w 454512"/>
                  <a:gd name="connsiteY19" fmla="*/ 408836 h 605522"/>
                  <a:gd name="connsiteX20" fmla="*/ 303572 w 454512"/>
                  <a:gd name="connsiteY20" fmla="*/ 434077 h 605522"/>
                  <a:gd name="connsiteX21" fmla="*/ 305708 w 454512"/>
                  <a:gd name="connsiteY21" fmla="*/ 473983 h 605522"/>
                  <a:gd name="connsiteX22" fmla="*/ 407610 w 454512"/>
                  <a:gd name="connsiteY22" fmla="*/ 473983 h 605522"/>
                  <a:gd name="connsiteX23" fmla="*/ 416510 w 454512"/>
                  <a:gd name="connsiteY23" fmla="*/ 482871 h 605522"/>
                  <a:gd name="connsiteX24" fmla="*/ 407610 w 454512"/>
                  <a:gd name="connsiteY24" fmla="*/ 491759 h 605522"/>
                  <a:gd name="connsiteX25" fmla="*/ 306598 w 454512"/>
                  <a:gd name="connsiteY25" fmla="*/ 491759 h 605522"/>
                  <a:gd name="connsiteX26" fmla="*/ 307666 w 454512"/>
                  <a:gd name="connsiteY26" fmla="*/ 511934 h 605522"/>
                  <a:gd name="connsiteX27" fmla="*/ 426656 w 454512"/>
                  <a:gd name="connsiteY27" fmla="*/ 511934 h 605522"/>
                  <a:gd name="connsiteX28" fmla="*/ 436713 w 454512"/>
                  <a:gd name="connsiteY28" fmla="*/ 501891 h 605522"/>
                  <a:gd name="connsiteX29" fmla="*/ 436713 w 454512"/>
                  <a:gd name="connsiteY29" fmla="*/ 438432 h 605522"/>
                  <a:gd name="connsiteX30" fmla="*/ 417044 w 454512"/>
                  <a:gd name="connsiteY30" fmla="*/ 391150 h 605522"/>
                  <a:gd name="connsiteX31" fmla="*/ 339794 w 454512"/>
                  <a:gd name="connsiteY31" fmla="*/ 313915 h 605522"/>
                  <a:gd name="connsiteX32" fmla="*/ 303839 w 454512"/>
                  <a:gd name="connsiteY32" fmla="*/ 227171 h 605522"/>
                  <a:gd name="connsiteX33" fmla="*/ 303839 w 454512"/>
                  <a:gd name="connsiteY33" fmla="*/ 216506 h 605522"/>
                  <a:gd name="connsiteX34" fmla="*/ 286929 w 454512"/>
                  <a:gd name="connsiteY34" fmla="*/ 175889 h 605522"/>
                  <a:gd name="connsiteX35" fmla="*/ 170876 w 454512"/>
                  <a:gd name="connsiteY35" fmla="*/ 172511 h 605522"/>
                  <a:gd name="connsiteX36" fmla="*/ 167583 w 454512"/>
                  <a:gd name="connsiteY36" fmla="*/ 175889 h 605522"/>
                  <a:gd name="connsiteX37" fmla="*/ 150762 w 454512"/>
                  <a:gd name="connsiteY37" fmla="*/ 216506 h 605522"/>
                  <a:gd name="connsiteX38" fmla="*/ 150762 w 454512"/>
                  <a:gd name="connsiteY38" fmla="*/ 227171 h 605522"/>
                  <a:gd name="connsiteX39" fmla="*/ 114718 w 454512"/>
                  <a:gd name="connsiteY39" fmla="*/ 313915 h 605522"/>
                  <a:gd name="connsiteX40" fmla="*/ 37468 w 454512"/>
                  <a:gd name="connsiteY40" fmla="*/ 391150 h 605522"/>
                  <a:gd name="connsiteX41" fmla="*/ 17799 w 454512"/>
                  <a:gd name="connsiteY41" fmla="*/ 438432 h 605522"/>
                  <a:gd name="connsiteX42" fmla="*/ 17799 w 454512"/>
                  <a:gd name="connsiteY42" fmla="*/ 501891 h 605522"/>
                  <a:gd name="connsiteX43" fmla="*/ 27945 w 454512"/>
                  <a:gd name="connsiteY43" fmla="*/ 511934 h 605522"/>
                  <a:gd name="connsiteX44" fmla="*/ 146846 w 454512"/>
                  <a:gd name="connsiteY44" fmla="*/ 511934 h 605522"/>
                  <a:gd name="connsiteX45" fmla="*/ 147914 w 454512"/>
                  <a:gd name="connsiteY45" fmla="*/ 491759 h 605522"/>
                  <a:gd name="connsiteX46" fmla="*/ 46902 w 454512"/>
                  <a:gd name="connsiteY46" fmla="*/ 491759 h 605522"/>
                  <a:gd name="connsiteX47" fmla="*/ 38002 w 454512"/>
                  <a:gd name="connsiteY47" fmla="*/ 482871 h 605522"/>
                  <a:gd name="connsiteX48" fmla="*/ 46902 w 454512"/>
                  <a:gd name="connsiteY48" fmla="*/ 473983 h 605522"/>
                  <a:gd name="connsiteX49" fmla="*/ 148893 w 454512"/>
                  <a:gd name="connsiteY49" fmla="*/ 473983 h 605522"/>
                  <a:gd name="connsiteX50" fmla="*/ 150940 w 454512"/>
                  <a:gd name="connsiteY50" fmla="*/ 434077 h 605522"/>
                  <a:gd name="connsiteX51" fmla="*/ 170876 w 454512"/>
                  <a:gd name="connsiteY51" fmla="*/ 408836 h 605522"/>
                  <a:gd name="connsiteX52" fmla="*/ 227326 w 454512"/>
                  <a:gd name="connsiteY52" fmla="*/ 66402 h 605522"/>
                  <a:gd name="connsiteX53" fmla="*/ 249847 w 454512"/>
                  <a:gd name="connsiteY53" fmla="*/ 71113 h 605522"/>
                  <a:gd name="connsiteX54" fmla="*/ 254476 w 454512"/>
                  <a:gd name="connsiteY54" fmla="*/ 82758 h 605522"/>
                  <a:gd name="connsiteX55" fmla="*/ 246287 w 454512"/>
                  <a:gd name="connsiteY55" fmla="*/ 88092 h 605522"/>
                  <a:gd name="connsiteX56" fmla="*/ 242726 w 454512"/>
                  <a:gd name="connsiteY56" fmla="*/ 87380 h 605522"/>
                  <a:gd name="connsiteX57" fmla="*/ 227326 w 454512"/>
                  <a:gd name="connsiteY57" fmla="*/ 84180 h 605522"/>
                  <a:gd name="connsiteX58" fmla="*/ 211838 w 454512"/>
                  <a:gd name="connsiteY58" fmla="*/ 87380 h 605522"/>
                  <a:gd name="connsiteX59" fmla="*/ 200177 w 454512"/>
                  <a:gd name="connsiteY59" fmla="*/ 82758 h 605522"/>
                  <a:gd name="connsiteX60" fmla="*/ 204716 w 454512"/>
                  <a:gd name="connsiteY60" fmla="*/ 71024 h 605522"/>
                  <a:gd name="connsiteX61" fmla="*/ 227326 w 454512"/>
                  <a:gd name="connsiteY61" fmla="*/ 66402 h 605522"/>
                  <a:gd name="connsiteX62" fmla="*/ 227301 w 454512"/>
                  <a:gd name="connsiteY62" fmla="*/ 17775 h 605522"/>
                  <a:gd name="connsiteX63" fmla="*/ 188675 w 454512"/>
                  <a:gd name="connsiteY63" fmla="*/ 56259 h 605522"/>
                  <a:gd name="connsiteX64" fmla="*/ 188675 w 454512"/>
                  <a:gd name="connsiteY64" fmla="*/ 151092 h 605522"/>
                  <a:gd name="connsiteX65" fmla="*/ 188675 w 454512"/>
                  <a:gd name="connsiteY65" fmla="*/ 407681 h 605522"/>
                  <a:gd name="connsiteX66" fmla="*/ 265837 w 454512"/>
                  <a:gd name="connsiteY66" fmla="*/ 407681 h 605522"/>
                  <a:gd name="connsiteX67" fmla="*/ 265837 w 454512"/>
                  <a:gd name="connsiteY67" fmla="*/ 151092 h 605522"/>
                  <a:gd name="connsiteX68" fmla="*/ 265837 w 454512"/>
                  <a:gd name="connsiteY68" fmla="*/ 56259 h 605522"/>
                  <a:gd name="connsiteX69" fmla="*/ 227301 w 454512"/>
                  <a:gd name="connsiteY69" fmla="*/ 17775 h 605522"/>
                  <a:gd name="connsiteX70" fmla="*/ 227301 w 454512"/>
                  <a:gd name="connsiteY70" fmla="*/ 0 h 605522"/>
                  <a:gd name="connsiteX71" fmla="*/ 283636 w 454512"/>
                  <a:gd name="connsiteY71" fmla="*/ 56259 h 605522"/>
                  <a:gd name="connsiteX72" fmla="*/ 283636 w 454512"/>
                  <a:gd name="connsiteY72" fmla="*/ 147448 h 605522"/>
                  <a:gd name="connsiteX73" fmla="*/ 299567 w 454512"/>
                  <a:gd name="connsiteY73" fmla="*/ 163268 h 605522"/>
                  <a:gd name="connsiteX74" fmla="*/ 321638 w 454512"/>
                  <a:gd name="connsiteY74" fmla="*/ 216506 h 605522"/>
                  <a:gd name="connsiteX75" fmla="*/ 321638 w 454512"/>
                  <a:gd name="connsiteY75" fmla="*/ 227171 h 605522"/>
                  <a:gd name="connsiteX76" fmla="*/ 352343 w 454512"/>
                  <a:gd name="connsiteY76" fmla="*/ 301383 h 605522"/>
                  <a:gd name="connsiteX77" fmla="*/ 429682 w 454512"/>
                  <a:gd name="connsiteY77" fmla="*/ 378529 h 605522"/>
                  <a:gd name="connsiteX78" fmla="*/ 454512 w 454512"/>
                  <a:gd name="connsiteY78" fmla="*/ 438432 h 605522"/>
                  <a:gd name="connsiteX79" fmla="*/ 454512 w 454512"/>
                  <a:gd name="connsiteY79" fmla="*/ 501891 h 605522"/>
                  <a:gd name="connsiteX80" fmla="*/ 426656 w 454512"/>
                  <a:gd name="connsiteY80" fmla="*/ 529710 h 605522"/>
                  <a:gd name="connsiteX81" fmla="*/ 308556 w 454512"/>
                  <a:gd name="connsiteY81" fmla="*/ 529710 h 605522"/>
                  <a:gd name="connsiteX82" fmla="*/ 312116 w 454512"/>
                  <a:gd name="connsiteY82" fmla="*/ 596190 h 605522"/>
                  <a:gd name="connsiteX83" fmla="*/ 309713 w 454512"/>
                  <a:gd name="connsiteY83" fmla="*/ 602767 h 605522"/>
                  <a:gd name="connsiteX84" fmla="*/ 303216 w 454512"/>
                  <a:gd name="connsiteY84" fmla="*/ 605522 h 605522"/>
                  <a:gd name="connsiteX85" fmla="*/ 151296 w 454512"/>
                  <a:gd name="connsiteY85" fmla="*/ 605522 h 605522"/>
                  <a:gd name="connsiteX86" fmla="*/ 144888 w 454512"/>
                  <a:gd name="connsiteY86" fmla="*/ 602767 h 605522"/>
                  <a:gd name="connsiteX87" fmla="*/ 142396 w 454512"/>
                  <a:gd name="connsiteY87" fmla="*/ 596190 h 605522"/>
                  <a:gd name="connsiteX88" fmla="*/ 145956 w 454512"/>
                  <a:gd name="connsiteY88" fmla="*/ 529710 h 605522"/>
                  <a:gd name="connsiteX89" fmla="*/ 27945 w 454512"/>
                  <a:gd name="connsiteY89" fmla="*/ 529710 h 605522"/>
                  <a:gd name="connsiteX90" fmla="*/ 0 w 454512"/>
                  <a:gd name="connsiteY90" fmla="*/ 501891 h 605522"/>
                  <a:gd name="connsiteX91" fmla="*/ 0 w 454512"/>
                  <a:gd name="connsiteY91" fmla="*/ 438432 h 605522"/>
                  <a:gd name="connsiteX92" fmla="*/ 24919 w 454512"/>
                  <a:gd name="connsiteY92" fmla="*/ 378529 h 605522"/>
                  <a:gd name="connsiteX93" fmla="*/ 102169 w 454512"/>
                  <a:gd name="connsiteY93" fmla="*/ 301383 h 605522"/>
                  <a:gd name="connsiteX94" fmla="*/ 132963 w 454512"/>
                  <a:gd name="connsiteY94" fmla="*/ 227171 h 605522"/>
                  <a:gd name="connsiteX95" fmla="*/ 132963 w 454512"/>
                  <a:gd name="connsiteY95" fmla="*/ 216506 h 605522"/>
                  <a:gd name="connsiteX96" fmla="*/ 155034 w 454512"/>
                  <a:gd name="connsiteY96" fmla="*/ 163268 h 605522"/>
                  <a:gd name="connsiteX97" fmla="*/ 170876 w 454512"/>
                  <a:gd name="connsiteY97" fmla="*/ 147448 h 605522"/>
                  <a:gd name="connsiteX98" fmla="*/ 170876 w 454512"/>
                  <a:gd name="connsiteY98" fmla="*/ 56259 h 605522"/>
                  <a:gd name="connsiteX99" fmla="*/ 227301 w 454512"/>
                  <a:gd name="connsiteY99" fmla="*/ 0 h 60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454512" h="605522">
                    <a:moveTo>
                      <a:pt x="236201" y="567660"/>
                    </a:moveTo>
                    <a:lnTo>
                      <a:pt x="236201" y="587747"/>
                    </a:lnTo>
                    <a:lnTo>
                      <a:pt x="293871" y="587747"/>
                    </a:lnTo>
                    <a:lnTo>
                      <a:pt x="292803" y="567660"/>
                    </a:lnTo>
                    <a:close/>
                    <a:moveTo>
                      <a:pt x="161798" y="567660"/>
                    </a:moveTo>
                    <a:lnTo>
                      <a:pt x="160730" y="587747"/>
                    </a:lnTo>
                    <a:lnTo>
                      <a:pt x="218401" y="587747"/>
                    </a:lnTo>
                    <a:lnTo>
                      <a:pt x="218401" y="567660"/>
                    </a:lnTo>
                    <a:close/>
                    <a:moveTo>
                      <a:pt x="236201" y="425456"/>
                    </a:moveTo>
                    <a:lnTo>
                      <a:pt x="236201" y="549885"/>
                    </a:lnTo>
                    <a:lnTo>
                      <a:pt x="291824" y="549885"/>
                    </a:lnTo>
                    <a:lnTo>
                      <a:pt x="285772" y="434966"/>
                    </a:lnTo>
                    <a:cubicBezTo>
                      <a:pt x="285505" y="429634"/>
                      <a:pt x="281055" y="425456"/>
                      <a:pt x="275716" y="425456"/>
                    </a:cubicBezTo>
                    <a:close/>
                    <a:moveTo>
                      <a:pt x="178796" y="425456"/>
                    </a:moveTo>
                    <a:cubicBezTo>
                      <a:pt x="173457" y="425456"/>
                      <a:pt x="169007" y="429634"/>
                      <a:pt x="168740" y="434966"/>
                    </a:cubicBezTo>
                    <a:lnTo>
                      <a:pt x="162688" y="549885"/>
                    </a:lnTo>
                    <a:lnTo>
                      <a:pt x="218401" y="549885"/>
                    </a:lnTo>
                    <a:lnTo>
                      <a:pt x="218401" y="425456"/>
                    </a:lnTo>
                    <a:close/>
                    <a:moveTo>
                      <a:pt x="283636" y="172511"/>
                    </a:moveTo>
                    <a:lnTo>
                      <a:pt x="283636" y="408836"/>
                    </a:lnTo>
                    <a:cubicBezTo>
                      <a:pt x="294672" y="412036"/>
                      <a:pt x="302949" y="421990"/>
                      <a:pt x="303572" y="434077"/>
                    </a:cubicBezTo>
                    <a:lnTo>
                      <a:pt x="305708" y="473983"/>
                    </a:lnTo>
                    <a:lnTo>
                      <a:pt x="407610" y="473983"/>
                    </a:lnTo>
                    <a:cubicBezTo>
                      <a:pt x="412594" y="473983"/>
                      <a:pt x="416510" y="477983"/>
                      <a:pt x="416510" y="482871"/>
                    </a:cubicBezTo>
                    <a:cubicBezTo>
                      <a:pt x="416510" y="487848"/>
                      <a:pt x="412594" y="491759"/>
                      <a:pt x="407610" y="491759"/>
                    </a:cubicBezTo>
                    <a:lnTo>
                      <a:pt x="306598" y="491759"/>
                    </a:lnTo>
                    <a:lnTo>
                      <a:pt x="307666" y="511934"/>
                    </a:lnTo>
                    <a:lnTo>
                      <a:pt x="426656" y="511934"/>
                    </a:lnTo>
                    <a:cubicBezTo>
                      <a:pt x="432174" y="511934"/>
                      <a:pt x="436713" y="507401"/>
                      <a:pt x="436713" y="501891"/>
                    </a:cubicBezTo>
                    <a:lnTo>
                      <a:pt x="436713" y="438432"/>
                    </a:lnTo>
                    <a:cubicBezTo>
                      <a:pt x="436713" y="420568"/>
                      <a:pt x="429771" y="403770"/>
                      <a:pt x="417044" y="391150"/>
                    </a:cubicBezTo>
                    <a:lnTo>
                      <a:pt x="339794" y="313915"/>
                    </a:lnTo>
                    <a:cubicBezTo>
                      <a:pt x="316566" y="290807"/>
                      <a:pt x="303839" y="259967"/>
                      <a:pt x="303839" y="227171"/>
                    </a:cubicBezTo>
                    <a:lnTo>
                      <a:pt x="303839" y="216506"/>
                    </a:lnTo>
                    <a:cubicBezTo>
                      <a:pt x="303839" y="201130"/>
                      <a:pt x="297787" y="186732"/>
                      <a:pt x="286929" y="175889"/>
                    </a:cubicBezTo>
                    <a:close/>
                    <a:moveTo>
                      <a:pt x="170876" y="172511"/>
                    </a:moveTo>
                    <a:lnTo>
                      <a:pt x="167583" y="175889"/>
                    </a:lnTo>
                    <a:cubicBezTo>
                      <a:pt x="156725" y="186732"/>
                      <a:pt x="150762" y="201130"/>
                      <a:pt x="150762" y="216506"/>
                    </a:cubicBezTo>
                    <a:lnTo>
                      <a:pt x="150762" y="227171"/>
                    </a:lnTo>
                    <a:cubicBezTo>
                      <a:pt x="150762" y="259967"/>
                      <a:pt x="137946" y="290807"/>
                      <a:pt x="114718" y="313915"/>
                    </a:cubicBezTo>
                    <a:lnTo>
                      <a:pt x="37468" y="391150"/>
                    </a:lnTo>
                    <a:cubicBezTo>
                      <a:pt x="24830" y="403770"/>
                      <a:pt x="17799" y="420568"/>
                      <a:pt x="17799" y="438432"/>
                    </a:cubicBezTo>
                    <a:lnTo>
                      <a:pt x="17799" y="501891"/>
                    </a:lnTo>
                    <a:cubicBezTo>
                      <a:pt x="17799" y="507401"/>
                      <a:pt x="22338" y="511934"/>
                      <a:pt x="27945" y="511934"/>
                    </a:cubicBezTo>
                    <a:lnTo>
                      <a:pt x="146846" y="511934"/>
                    </a:lnTo>
                    <a:lnTo>
                      <a:pt x="147914" y="491759"/>
                    </a:lnTo>
                    <a:lnTo>
                      <a:pt x="46902" y="491759"/>
                    </a:lnTo>
                    <a:cubicBezTo>
                      <a:pt x="42007" y="491759"/>
                      <a:pt x="38002" y="487848"/>
                      <a:pt x="38002" y="482871"/>
                    </a:cubicBezTo>
                    <a:cubicBezTo>
                      <a:pt x="38002" y="477983"/>
                      <a:pt x="42007" y="473983"/>
                      <a:pt x="46902" y="473983"/>
                    </a:cubicBezTo>
                    <a:lnTo>
                      <a:pt x="148893" y="473983"/>
                    </a:lnTo>
                    <a:lnTo>
                      <a:pt x="150940" y="434077"/>
                    </a:lnTo>
                    <a:cubicBezTo>
                      <a:pt x="151652" y="421990"/>
                      <a:pt x="159840" y="412036"/>
                      <a:pt x="170876" y="408836"/>
                    </a:cubicBezTo>
                    <a:close/>
                    <a:moveTo>
                      <a:pt x="227326" y="66402"/>
                    </a:moveTo>
                    <a:cubicBezTo>
                      <a:pt x="235160" y="66402"/>
                      <a:pt x="242726" y="67913"/>
                      <a:pt x="249847" y="71113"/>
                    </a:cubicBezTo>
                    <a:cubicBezTo>
                      <a:pt x="254387" y="73069"/>
                      <a:pt x="256434" y="78314"/>
                      <a:pt x="254476" y="82758"/>
                    </a:cubicBezTo>
                    <a:cubicBezTo>
                      <a:pt x="252963" y="86136"/>
                      <a:pt x="249758" y="88092"/>
                      <a:pt x="246287" y="88092"/>
                    </a:cubicBezTo>
                    <a:cubicBezTo>
                      <a:pt x="245129" y="88092"/>
                      <a:pt x="243883" y="87825"/>
                      <a:pt x="242726" y="87380"/>
                    </a:cubicBezTo>
                    <a:cubicBezTo>
                      <a:pt x="237830" y="85247"/>
                      <a:pt x="232667" y="84180"/>
                      <a:pt x="227326" y="84180"/>
                    </a:cubicBezTo>
                    <a:cubicBezTo>
                      <a:pt x="221896" y="84180"/>
                      <a:pt x="216733" y="85247"/>
                      <a:pt x="211838" y="87380"/>
                    </a:cubicBezTo>
                    <a:cubicBezTo>
                      <a:pt x="207387" y="89336"/>
                      <a:pt x="202135" y="87292"/>
                      <a:pt x="200177" y="82758"/>
                    </a:cubicBezTo>
                    <a:cubicBezTo>
                      <a:pt x="198218" y="78314"/>
                      <a:pt x="200266" y="73069"/>
                      <a:pt x="204716" y="71024"/>
                    </a:cubicBezTo>
                    <a:cubicBezTo>
                      <a:pt x="211838" y="67913"/>
                      <a:pt x="219493" y="66402"/>
                      <a:pt x="227326" y="66402"/>
                    </a:cubicBezTo>
                    <a:close/>
                    <a:moveTo>
                      <a:pt x="227301" y="17775"/>
                    </a:moveTo>
                    <a:cubicBezTo>
                      <a:pt x="206030" y="17775"/>
                      <a:pt x="188675" y="35018"/>
                      <a:pt x="188675" y="56259"/>
                    </a:cubicBezTo>
                    <a:lnTo>
                      <a:pt x="188675" y="151092"/>
                    </a:lnTo>
                    <a:lnTo>
                      <a:pt x="188675" y="407681"/>
                    </a:lnTo>
                    <a:lnTo>
                      <a:pt x="265837" y="407681"/>
                    </a:lnTo>
                    <a:lnTo>
                      <a:pt x="265837" y="151092"/>
                    </a:lnTo>
                    <a:lnTo>
                      <a:pt x="265837" y="56259"/>
                    </a:lnTo>
                    <a:cubicBezTo>
                      <a:pt x="265837" y="35018"/>
                      <a:pt x="248571" y="17775"/>
                      <a:pt x="227301" y="17775"/>
                    </a:cubicBezTo>
                    <a:close/>
                    <a:moveTo>
                      <a:pt x="227301" y="0"/>
                    </a:moveTo>
                    <a:cubicBezTo>
                      <a:pt x="258361" y="0"/>
                      <a:pt x="283636" y="25241"/>
                      <a:pt x="283636" y="56259"/>
                    </a:cubicBezTo>
                    <a:lnTo>
                      <a:pt x="283636" y="147448"/>
                    </a:lnTo>
                    <a:lnTo>
                      <a:pt x="299567" y="163268"/>
                    </a:lnTo>
                    <a:cubicBezTo>
                      <a:pt x="313807" y="177488"/>
                      <a:pt x="321638" y="196419"/>
                      <a:pt x="321638" y="216506"/>
                    </a:cubicBezTo>
                    <a:lnTo>
                      <a:pt x="321638" y="227171"/>
                    </a:lnTo>
                    <a:cubicBezTo>
                      <a:pt x="321638" y="255256"/>
                      <a:pt x="332496" y="281564"/>
                      <a:pt x="352343" y="301383"/>
                    </a:cubicBezTo>
                    <a:lnTo>
                      <a:pt x="429682" y="378529"/>
                    </a:lnTo>
                    <a:cubicBezTo>
                      <a:pt x="445701" y="394527"/>
                      <a:pt x="454512" y="415858"/>
                      <a:pt x="454512" y="438432"/>
                    </a:cubicBezTo>
                    <a:lnTo>
                      <a:pt x="454512" y="501891"/>
                    </a:lnTo>
                    <a:cubicBezTo>
                      <a:pt x="454512" y="517178"/>
                      <a:pt x="441964" y="529710"/>
                      <a:pt x="426656" y="529710"/>
                    </a:cubicBezTo>
                    <a:lnTo>
                      <a:pt x="308556" y="529710"/>
                    </a:lnTo>
                    <a:lnTo>
                      <a:pt x="312116" y="596190"/>
                    </a:lnTo>
                    <a:cubicBezTo>
                      <a:pt x="312205" y="598590"/>
                      <a:pt x="311315" y="600989"/>
                      <a:pt x="309713" y="602767"/>
                    </a:cubicBezTo>
                    <a:cubicBezTo>
                      <a:pt x="308022" y="604544"/>
                      <a:pt x="305619" y="605522"/>
                      <a:pt x="303216" y="605522"/>
                    </a:cubicBezTo>
                    <a:lnTo>
                      <a:pt x="151296" y="605522"/>
                    </a:lnTo>
                    <a:cubicBezTo>
                      <a:pt x="148893" y="605522"/>
                      <a:pt x="146579" y="604544"/>
                      <a:pt x="144888" y="602767"/>
                    </a:cubicBezTo>
                    <a:cubicBezTo>
                      <a:pt x="143197" y="600989"/>
                      <a:pt x="142307" y="598590"/>
                      <a:pt x="142396" y="596190"/>
                    </a:cubicBezTo>
                    <a:lnTo>
                      <a:pt x="145956" y="529710"/>
                    </a:lnTo>
                    <a:lnTo>
                      <a:pt x="27945" y="529710"/>
                    </a:lnTo>
                    <a:cubicBezTo>
                      <a:pt x="12548" y="529710"/>
                      <a:pt x="0" y="517178"/>
                      <a:pt x="0" y="501891"/>
                    </a:cubicBezTo>
                    <a:lnTo>
                      <a:pt x="0" y="438432"/>
                    </a:lnTo>
                    <a:cubicBezTo>
                      <a:pt x="0" y="415858"/>
                      <a:pt x="8900" y="394527"/>
                      <a:pt x="24919" y="378529"/>
                    </a:cubicBezTo>
                    <a:lnTo>
                      <a:pt x="102169" y="301383"/>
                    </a:lnTo>
                    <a:cubicBezTo>
                      <a:pt x="122016" y="281564"/>
                      <a:pt x="132963" y="255256"/>
                      <a:pt x="132963" y="227171"/>
                    </a:cubicBezTo>
                    <a:lnTo>
                      <a:pt x="132963" y="216506"/>
                    </a:lnTo>
                    <a:cubicBezTo>
                      <a:pt x="132963" y="196419"/>
                      <a:pt x="140794" y="177488"/>
                      <a:pt x="155034" y="163268"/>
                    </a:cubicBezTo>
                    <a:lnTo>
                      <a:pt x="170876" y="147448"/>
                    </a:lnTo>
                    <a:lnTo>
                      <a:pt x="170876" y="56259"/>
                    </a:lnTo>
                    <a:cubicBezTo>
                      <a:pt x="170876" y="25241"/>
                      <a:pt x="196151" y="0"/>
                      <a:pt x="22730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grpSp>
      </p:grpSp>
      <p:sp>
        <p:nvSpPr>
          <p:cNvPr id="2" name="标题 1"/>
          <p:cNvSpPr>
            <a:spLocks noGrp="1"/>
          </p:cNvSpPr>
          <p:nvPr>
            <p:ph type="title"/>
          </p:nvPr>
        </p:nvSpPr>
        <p:spPr/>
        <p:txBody>
          <a:bodyPr/>
          <a:lstStyle/>
          <a:p>
            <a:r>
              <a:rPr lang="zh-CN" altLang="en-US" dirty="0"/>
              <a:t>2 财务比率分析的应用</a:t>
            </a:r>
            <a:endParaRPr lang="en-US" dirty="0"/>
          </a:p>
        </p:txBody>
      </p:sp>
      <p:graphicFrame>
        <p:nvGraphicFramePr>
          <p:cNvPr id="4" name="图表 3"/>
          <p:cNvGraphicFramePr/>
          <p:nvPr/>
        </p:nvGraphicFramePr>
        <p:xfrm>
          <a:off x="331470" y="1593215"/>
          <a:ext cx="5170805" cy="4122420"/>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ym typeface="+mn-ea"/>
              </a:rPr>
              <a:t>特殊财务比率分析</a:t>
            </a:r>
            <a:endParaRPr lang="en-US" dirty="0"/>
          </a:p>
        </p:txBody>
      </p:sp>
      <p:graphicFrame>
        <p:nvGraphicFramePr>
          <p:cNvPr id="18" name="表格 17"/>
          <p:cNvGraphicFramePr/>
          <p:nvPr>
            <p:custDataLst>
              <p:tags r:id="rId1"/>
            </p:custDataLst>
          </p:nvPr>
        </p:nvGraphicFramePr>
        <p:xfrm>
          <a:off x="4322445" y="1678940"/>
          <a:ext cx="7449820" cy="4200525"/>
        </p:xfrm>
        <a:graphic>
          <a:graphicData uri="http://schemas.openxmlformats.org/drawingml/2006/table">
            <a:tbl>
              <a:tblPr firstRow="1" bandRow="1">
                <a:tableStyleId>{5C22544A-7EE6-4342-B048-85BDC9FD1C3A}</a:tableStyleId>
              </a:tblPr>
              <a:tblGrid>
                <a:gridCol w="1064260"/>
                <a:gridCol w="1064260"/>
                <a:gridCol w="1064260"/>
                <a:gridCol w="1064260"/>
                <a:gridCol w="1064260"/>
                <a:gridCol w="1064260"/>
                <a:gridCol w="1064260"/>
              </a:tblGrid>
              <a:tr h="600075">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600075">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600075">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600075">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600075">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600075">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r h="600075">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c>
                  <a:txBody>
                    <a:bodyPr/>
                    <a:p>
                      <a:pPr>
                        <a:buNone/>
                      </a:pPr>
                      <a:endParaRPr lang="zh-CN" altLang="en-US"/>
                    </a:p>
                  </a:txBody>
                  <a:tcPr/>
                </a:tc>
              </a:tr>
            </a:tbl>
          </a:graphicData>
        </a:graphic>
      </p:graphicFrame>
      <p:sp>
        <p:nvSpPr>
          <p:cNvPr id="19" name="文本框 18"/>
          <p:cNvSpPr txBox="1"/>
          <p:nvPr/>
        </p:nvSpPr>
        <p:spPr>
          <a:xfrm>
            <a:off x="745490" y="1855470"/>
            <a:ext cx="3188335" cy="2584450"/>
          </a:xfrm>
          <a:prstGeom prst="rect">
            <a:avLst/>
          </a:prstGeom>
          <a:noFill/>
        </p:spPr>
        <p:txBody>
          <a:bodyPr wrap="square" rtlCol="0">
            <a:spAutoFit/>
          </a:bodyPr>
          <a:p>
            <a:r>
              <a:rPr lang="zh-CN" altLang="en-US"/>
              <a:t>特殊财务比率深化了对企业绩效的分析，超越了传统比率。它们通常聚焦特定行业（如</a:t>
            </a:r>
            <a:r>
              <a:rPr lang="en-US" altLang="zh-CN"/>
              <a:t>SaaS</a:t>
            </a:r>
            <a:r>
              <a:rPr lang="zh-CN" altLang="en-US"/>
              <a:t>的</a:t>
            </a:r>
            <a:r>
              <a:rPr lang="en-US" altLang="zh-CN"/>
              <a:t>LTV/CAC</a:t>
            </a:r>
            <a:r>
              <a:rPr lang="zh-CN" altLang="en-US"/>
              <a:t>）或风险领域，提供定制化的洞察。这些比率能精准评估运营效率、商业模式健康度和潜在风险，是支持管理者做出战略决策的关键补充工具。</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财务趋势分析的应用</a:t>
            </a:r>
            <a:endParaRPr lang="en-US" dirty="0"/>
          </a:p>
        </p:txBody>
      </p:sp>
      <p:grpSp>
        <p:nvGrpSpPr>
          <p:cNvPr id="25" name="组合 24"/>
          <p:cNvGrpSpPr/>
          <p:nvPr/>
        </p:nvGrpSpPr>
        <p:grpSpPr>
          <a:xfrm>
            <a:off x="1161719" y="1651894"/>
            <a:ext cx="9855863" cy="3960612"/>
            <a:chOff x="965200" y="1651894"/>
            <a:chExt cx="9855863" cy="3960612"/>
          </a:xfrm>
        </p:grpSpPr>
        <p:grpSp>
          <p:nvGrpSpPr>
            <p:cNvPr id="4" name="组合 3"/>
            <p:cNvGrpSpPr/>
            <p:nvPr/>
          </p:nvGrpSpPr>
          <p:grpSpPr>
            <a:xfrm>
              <a:off x="965200" y="1746251"/>
              <a:ext cx="4670426" cy="3771899"/>
              <a:chOff x="965200" y="2300741"/>
              <a:chExt cx="4670426" cy="3771899"/>
            </a:xfrm>
          </p:grpSpPr>
          <p:sp>
            <p:nvSpPr>
              <p:cNvPr id="3" name="Title"/>
              <p:cNvSpPr txBox="1"/>
              <p:nvPr/>
            </p:nvSpPr>
            <p:spPr>
              <a:xfrm>
                <a:off x="965200" y="2300741"/>
                <a:ext cx="4670426" cy="1219198"/>
              </a:xfrm>
              <a:prstGeom prst="rect">
                <a:avLst/>
              </a:prstGeom>
              <a:noFill/>
            </p:spPr>
            <p:txBody>
              <a:bodyPr wrap="square" rtlCol="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2400" b="1" dirty="0"/>
                  <a:t>预测企业未来的财务状况和风险</a:t>
                </a:r>
                <a:endParaRPr lang="en-US" dirty="0"/>
              </a:p>
            </p:txBody>
          </p:sp>
          <p:cxnSp>
            <p:nvCxnSpPr>
              <p:cNvPr id="8" name="íṧľïḑè"/>
              <p:cNvCxnSpPr/>
              <p:nvPr/>
            </p:nvCxnSpPr>
            <p:spPr>
              <a:xfrm>
                <a:off x="1054099" y="3733800"/>
                <a:ext cx="540000" cy="0"/>
              </a:xfrm>
              <a:prstGeom prst="line">
                <a:avLst/>
              </a:prstGeom>
              <a:ln w="38100" cap="rnd">
                <a:solidFill>
                  <a:schemeClr val="accent1"/>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965200" y="3824740"/>
                <a:ext cx="4670426" cy="2247900"/>
                <a:chOff x="965200" y="3824740"/>
                <a:chExt cx="4670426" cy="2247900"/>
              </a:xfrm>
            </p:grpSpPr>
            <p:sp>
              <p:nvSpPr>
                <p:cNvPr id="6" name="Bullet"/>
                <p:cNvSpPr txBox="1"/>
                <p:nvPr/>
              </p:nvSpPr>
              <p:spPr>
                <a:xfrm>
                  <a:off x="965200" y="3824740"/>
                  <a:ext cx="4670426" cy="690816"/>
                </a:xfrm>
                <a:prstGeom prst="rect">
                  <a:avLst/>
                </a:prstGeom>
                <a:noFill/>
              </p:spPr>
              <p:txBody>
                <a:bodyPr wrap="square" rtlCol="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b="1" dirty="0"/>
                    <a:t>财务趋势分析简介</a:t>
                  </a:r>
                  <a:endParaRPr lang="en-US" dirty="0"/>
                </a:p>
              </p:txBody>
            </p:sp>
            <p:sp>
              <p:nvSpPr>
                <p:cNvPr id="5" name="Text"/>
                <p:cNvSpPr txBox="1"/>
                <p:nvPr/>
              </p:nvSpPr>
              <p:spPr>
                <a:xfrm>
                  <a:off x="965200" y="4582231"/>
                  <a:ext cx="4670426" cy="1490409"/>
                </a:xfrm>
                <a:prstGeom prst="rect">
                  <a:avLst/>
                </a:prstGeom>
                <a:noFill/>
              </p:spPr>
              <p:txBody>
                <a:bodyPr wrap="square" rtlCol="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zh-CN" altLang="en-US" sz="1200" dirty="0"/>
                    <a:t>预测企业未来财务走向及风险状况</a:t>
                  </a:r>
                  <a:r>
                    <a:rPr lang="zh-CN" altLang="en-US" sz="1200" dirty="0">
                      <a:sym typeface="+mn-ea"/>
                    </a:rPr>
                    <a:t>预测企业未来财务走向及风险状况预测企业未来财务走向及风险状况</a:t>
                  </a:r>
                  <a:r>
                    <a:rPr lang="zh-CN" altLang="en-US" sz="1200" dirty="0">
                      <a:sym typeface="+mn-ea"/>
                    </a:rPr>
                    <a:t>预测企业未来财务走向及风险状况预测企业未来财务走向及风险状况预测企业未来财务走向及风险状况预测企业未来财务走向及风险状况预测企业未来财务走向及风险状况预测企业未来财务走向及风险状况预测企业未来财务走向及风险状况</a:t>
                  </a:r>
                  <a:endParaRPr lang="zh-CN" altLang="en-US" sz="1200" dirty="0"/>
                </a:p>
                <a:p>
                  <a:pPr>
                    <a:lnSpc>
                      <a:spcPct val="120000"/>
                    </a:lnSpc>
                  </a:pPr>
                  <a:endParaRPr lang="en-US" dirty="0"/>
                </a:p>
              </p:txBody>
            </p:sp>
          </p:grpSp>
        </p:grpSp>
        <p:graphicFrame>
          <p:nvGraphicFramePr>
            <p:cNvPr id="15" name="图表 14"/>
            <p:cNvGraphicFramePr/>
            <p:nvPr/>
          </p:nvGraphicFramePr>
          <p:xfrm>
            <a:off x="6556376" y="1651894"/>
            <a:ext cx="4264687" cy="3960612"/>
          </p:xfrm>
          <a:graphic>
            <a:graphicData uri="http://schemas.openxmlformats.org/drawingml/2006/chart">
              <c:chart xmlns:c="http://schemas.openxmlformats.org/drawingml/2006/chart" xmlns:r="http://schemas.openxmlformats.org/officeDocument/2006/relationships" r:id="rId1"/>
            </a:graphicData>
          </a:graphic>
        </p:graphicFrame>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因素分析的方法</a:t>
            </a:r>
            <a:endParaRPr lang="en-US" dirty="0"/>
          </a:p>
        </p:txBody>
      </p:sp>
      <p:grpSp>
        <p:nvGrpSpPr>
          <p:cNvPr id="1096" name="组合 1095"/>
          <p:cNvGrpSpPr/>
          <p:nvPr/>
        </p:nvGrpSpPr>
        <p:grpSpPr>
          <a:xfrm rot="0">
            <a:off x="1190625" y="3279140"/>
            <a:ext cx="2512695" cy="2524760"/>
            <a:chOff x="4133849" y="1452463"/>
            <a:chExt cx="4071458" cy="4090409"/>
          </a:xfrm>
        </p:grpSpPr>
        <p:sp>
          <p:nvSpPr>
            <p:cNvPr id="1107" name="任意多边形: 形状 1106"/>
            <p:cNvSpPr/>
            <p:nvPr/>
          </p:nvSpPr>
          <p:spPr>
            <a:xfrm>
              <a:off x="4133849" y="1452463"/>
              <a:ext cx="2530842" cy="1000788"/>
            </a:xfrm>
            <a:custGeom>
              <a:avLst/>
              <a:gdLst>
                <a:gd name="connsiteX0" fmla="*/ 452180 w 2530842"/>
                <a:gd name="connsiteY0" fmla="*/ 1000746 h 1000788"/>
                <a:gd name="connsiteX1" fmla="*/ 2511007 w 2530842"/>
                <a:gd name="connsiteY1" fmla="*/ 1000746 h 1000788"/>
                <a:gd name="connsiteX2" fmla="*/ 2530748 w 2530842"/>
                <a:gd name="connsiteY2" fmla="*/ 999759 h 1000788"/>
                <a:gd name="connsiteX3" fmla="*/ 2098413 w 2530842"/>
                <a:gd name="connsiteY3" fmla="*/ 548472 h 1000788"/>
                <a:gd name="connsiteX4" fmla="*/ 2098413 w 2530842"/>
                <a:gd name="connsiteY4" fmla="*/ 452232 h 1000788"/>
                <a:gd name="connsiteX5" fmla="*/ 2530748 w 2530842"/>
                <a:gd name="connsiteY5" fmla="*/ 945 h 1000788"/>
                <a:gd name="connsiteX6" fmla="*/ 2511007 w 2530842"/>
                <a:gd name="connsiteY6" fmla="*/ -42 h 1000788"/>
                <a:gd name="connsiteX7" fmla="*/ 452180 w 2530842"/>
                <a:gd name="connsiteY7" fmla="*/ -42 h 1000788"/>
                <a:gd name="connsiteX8" fmla="*/ -94 w 2530842"/>
                <a:gd name="connsiteY8" fmla="*/ 452232 h 1000788"/>
                <a:gd name="connsiteX9" fmla="*/ -94 w 2530842"/>
                <a:gd name="connsiteY9" fmla="*/ 548373 h 1000788"/>
                <a:gd name="connsiteX10" fmla="*/ 452082 w 2530842"/>
                <a:gd name="connsiteY10" fmla="*/ 1000746 h 1000788"/>
                <a:gd name="connsiteX11" fmla="*/ 452180 w 2530842"/>
                <a:gd name="connsiteY11" fmla="*/ 1000746 h 1000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30842" h="1000788">
                  <a:moveTo>
                    <a:pt x="452180" y="1000746"/>
                  </a:moveTo>
                  <a:lnTo>
                    <a:pt x="2511007" y="1000746"/>
                  </a:lnTo>
                  <a:cubicBezTo>
                    <a:pt x="2517719" y="1000746"/>
                    <a:pt x="2524234" y="1000055"/>
                    <a:pt x="2530748" y="999759"/>
                  </a:cubicBezTo>
                  <a:cubicBezTo>
                    <a:pt x="2289075" y="989296"/>
                    <a:pt x="2098502" y="790372"/>
                    <a:pt x="2098413" y="548472"/>
                  </a:cubicBezTo>
                  <a:lnTo>
                    <a:pt x="2098413" y="452232"/>
                  </a:lnTo>
                  <a:cubicBezTo>
                    <a:pt x="2098502" y="210333"/>
                    <a:pt x="2289075" y="11407"/>
                    <a:pt x="2530748" y="945"/>
                  </a:cubicBezTo>
                  <a:cubicBezTo>
                    <a:pt x="2524135" y="945"/>
                    <a:pt x="2517621" y="-42"/>
                    <a:pt x="2511007" y="-42"/>
                  </a:cubicBezTo>
                  <a:lnTo>
                    <a:pt x="452180" y="-42"/>
                  </a:lnTo>
                  <a:cubicBezTo>
                    <a:pt x="202393" y="-42"/>
                    <a:pt x="-94" y="202448"/>
                    <a:pt x="-94" y="452232"/>
                  </a:cubicBezTo>
                  <a:lnTo>
                    <a:pt x="-94" y="548373"/>
                  </a:lnTo>
                  <a:cubicBezTo>
                    <a:pt x="-149" y="798160"/>
                    <a:pt x="202294" y="1000687"/>
                    <a:pt x="452082" y="1000746"/>
                  </a:cubicBezTo>
                  <a:cubicBezTo>
                    <a:pt x="452111" y="1000746"/>
                    <a:pt x="452151" y="1000746"/>
                    <a:pt x="452180" y="1000746"/>
                  </a:cubicBezTo>
                  <a:close/>
                </a:path>
              </a:pathLst>
            </a:custGeom>
            <a:solidFill>
              <a:schemeClr val="bg1">
                <a:lumMod val="85000"/>
              </a:schemeClr>
            </a:solidFill>
            <a:ln w="9849" cap="flat">
              <a:noFill/>
              <a:prstDash val="solid"/>
              <a:miter/>
            </a:ln>
          </p:spPr>
          <p:txBody>
            <a:bodyPr rtlCol="0" anchor="ctr"/>
            <a:lstStyle/>
            <a:p>
              <a:endParaRPr lang="zh-CN" altLang="en-US"/>
            </a:p>
          </p:txBody>
        </p:sp>
        <p:sp>
          <p:nvSpPr>
            <p:cNvPr id="1108" name="任意多边形: 形状 1107"/>
            <p:cNvSpPr/>
            <p:nvPr/>
          </p:nvSpPr>
          <p:spPr>
            <a:xfrm>
              <a:off x="4517719" y="1452561"/>
              <a:ext cx="3124071" cy="4090311"/>
            </a:xfrm>
            <a:custGeom>
              <a:avLst/>
              <a:gdLst>
                <a:gd name="connsiteX0" fmla="*/ 2671998 w 3124071"/>
                <a:gd name="connsiteY0" fmla="*/ -42 h 4090311"/>
                <a:gd name="connsiteX1" fmla="*/ -94 w 3124071"/>
                <a:gd name="connsiteY1" fmla="*/ -42 h 4090311"/>
                <a:gd name="connsiteX2" fmla="*/ 452180 w 3124071"/>
                <a:gd name="connsiteY2" fmla="*/ 452134 h 4090311"/>
                <a:gd name="connsiteX3" fmla="*/ 452180 w 3124071"/>
                <a:gd name="connsiteY3" fmla="*/ 3637995 h 4090311"/>
                <a:gd name="connsiteX4" fmla="*/ 904455 w 3124071"/>
                <a:gd name="connsiteY4" fmla="*/ 4090270 h 4090311"/>
                <a:gd name="connsiteX5" fmla="*/ 3123977 w 3124071"/>
                <a:gd name="connsiteY5" fmla="*/ 4090270 h 4090311"/>
                <a:gd name="connsiteX6" fmla="*/ 3123977 w 3124071"/>
                <a:gd name="connsiteY6" fmla="*/ 452134 h 4090311"/>
                <a:gd name="connsiteX7" fmla="*/ 2671998 w 3124071"/>
                <a:gd name="connsiteY7" fmla="*/ -42 h 4090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4071" h="4090311">
                  <a:moveTo>
                    <a:pt x="2671998" y="-42"/>
                  </a:moveTo>
                  <a:lnTo>
                    <a:pt x="-94" y="-42"/>
                  </a:lnTo>
                  <a:cubicBezTo>
                    <a:pt x="249654" y="-42"/>
                    <a:pt x="452121" y="202388"/>
                    <a:pt x="452180" y="452134"/>
                  </a:cubicBezTo>
                  <a:lnTo>
                    <a:pt x="452180" y="3637995"/>
                  </a:lnTo>
                  <a:cubicBezTo>
                    <a:pt x="452180" y="3887783"/>
                    <a:pt x="654667" y="4090270"/>
                    <a:pt x="904455" y="4090270"/>
                  </a:cubicBezTo>
                  <a:lnTo>
                    <a:pt x="3123977" y="4090270"/>
                  </a:lnTo>
                  <a:lnTo>
                    <a:pt x="3123977" y="452134"/>
                  </a:lnTo>
                  <a:cubicBezTo>
                    <a:pt x="3123917" y="202503"/>
                    <a:pt x="2921628" y="122"/>
                    <a:pt x="2671998" y="-42"/>
                  </a:cubicBezTo>
                  <a:close/>
                </a:path>
              </a:pathLst>
            </a:custGeom>
            <a:solidFill>
              <a:schemeClr val="bg1">
                <a:lumMod val="95000"/>
              </a:schemeClr>
            </a:solidFill>
            <a:ln w="9849" cap="flat">
              <a:noFill/>
              <a:prstDash val="solid"/>
              <a:miter/>
            </a:ln>
          </p:spPr>
          <p:txBody>
            <a:bodyPr rtlCol="0" anchor="ctr"/>
            <a:lstStyle/>
            <a:p>
              <a:endParaRPr lang="zh-CN" altLang="en-US"/>
            </a:p>
          </p:txBody>
        </p:sp>
        <p:sp>
          <p:nvSpPr>
            <p:cNvPr id="1109" name="任意多边形: 形状 1108"/>
            <p:cNvSpPr/>
            <p:nvPr/>
          </p:nvSpPr>
          <p:spPr>
            <a:xfrm>
              <a:off x="5233739" y="1842058"/>
              <a:ext cx="2189713" cy="1046193"/>
            </a:xfrm>
            <a:custGeom>
              <a:avLst/>
              <a:gdLst>
                <a:gd name="connsiteX0" fmla="*/ 2045304 w 2189712"/>
                <a:gd name="connsiteY0" fmla="*/ 0 h 1046193"/>
                <a:gd name="connsiteX1" fmla="*/ 2189712 w 2189712"/>
                <a:gd name="connsiteY1" fmla="*/ 0 h 1046193"/>
                <a:gd name="connsiteX2" fmla="*/ 2189712 w 2189712"/>
                <a:gd name="connsiteY2" fmla="*/ 1046194 h 1046193"/>
                <a:gd name="connsiteX3" fmla="*/ 2045304 w 2189712"/>
                <a:gd name="connsiteY3" fmla="*/ 1046194 h 1046193"/>
                <a:gd name="connsiteX4" fmla="*/ 144408 w 2189712"/>
                <a:gd name="connsiteY4" fmla="*/ 1046194 h 1046193"/>
                <a:gd name="connsiteX5" fmla="*/ 0 w 2189712"/>
                <a:gd name="connsiteY5" fmla="*/ 1046194 h 1046193"/>
                <a:gd name="connsiteX6" fmla="*/ 0 w 2189712"/>
                <a:gd name="connsiteY6" fmla="*/ 0 h 1046193"/>
                <a:gd name="connsiteX7" fmla="*/ 144408 w 2189712"/>
                <a:gd name="connsiteY7" fmla="*/ 0 h 104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9712" h="1046193">
                  <a:moveTo>
                    <a:pt x="2045304" y="0"/>
                  </a:moveTo>
                  <a:cubicBezTo>
                    <a:pt x="2125059" y="0"/>
                    <a:pt x="2189712" y="0"/>
                    <a:pt x="2189712" y="0"/>
                  </a:cubicBezTo>
                  <a:lnTo>
                    <a:pt x="2189712" y="1046194"/>
                  </a:lnTo>
                  <a:cubicBezTo>
                    <a:pt x="2189712" y="1046194"/>
                    <a:pt x="2125059" y="1046194"/>
                    <a:pt x="2045304" y="1046194"/>
                  </a:cubicBezTo>
                  <a:lnTo>
                    <a:pt x="144408" y="1046194"/>
                  </a:lnTo>
                  <a:cubicBezTo>
                    <a:pt x="64654" y="1046194"/>
                    <a:pt x="0" y="1046194"/>
                    <a:pt x="0" y="1046194"/>
                  </a:cubicBezTo>
                  <a:lnTo>
                    <a:pt x="0" y="0"/>
                  </a:lnTo>
                  <a:cubicBezTo>
                    <a:pt x="0" y="0"/>
                    <a:pt x="64654" y="0"/>
                    <a:pt x="144408" y="0"/>
                  </a:cubicBezTo>
                  <a:close/>
                </a:path>
              </a:pathLst>
            </a:custGeom>
            <a:solidFill>
              <a:schemeClr val="bg1">
                <a:lumMod val="85000"/>
              </a:schemeClr>
            </a:solidFill>
            <a:ln w="9849" cap="flat">
              <a:noFill/>
              <a:prstDash val="solid"/>
              <a:miter/>
            </a:ln>
          </p:spPr>
          <p:txBody>
            <a:bodyPr rtlCol="0" anchor="ctr"/>
            <a:lstStyle/>
            <a:p>
              <a:endParaRPr lang="zh-CN" altLang="en-US"/>
            </a:p>
          </p:txBody>
        </p:sp>
        <p:sp>
          <p:nvSpPr>
            <p:cNvPr id="1110" name="任意多边形: 形状 1109"/>
            <p:cNvSpPr/>
            <p:nvPr/>
          </p:nvSpPr>
          <p:spPr>
            <a:xfrm>
              <a:off x="6502615" y="1999891"/>
              <a:ext cx="730430" cy="730430"/>
            </a:xfrm>
            <a:custGeom>
              <a:avLst/>
              <a:gdLst>
                <a:gd name="connsiteX0" fmla="*/ -94 w 730430"/>
                <a:gd name="connsiteY0" fmla="*/ 365173 h 730430"/>
                <a:gd name="connsiteX1" fmla="*/ 365121 w 730430"/>
                <a:gd name="connsiteY1" fmla="*/ 730388 h 730430"/>
                <a:gd name="connsiteX2" fmla="*/ 730336 w 730430"/>
                <a:gd name="connsiteY2" fmla="*/ 365173 h 730430"/>
                <a:gd name="connsiteX3" fmla="*/ 365121 w 730430"/>
                <a:gd name="connsiteY3" fmla="*/ -42 h 730430"/>
                <a:gd name="connsiteX4" fmla="*/ -94 w 730430"/>
                <a:gd name="connsiteY4" fmla="*/ 365173 h 730430"/>
                <a:gd name="connsiteX5" fmla="*/ 160008 w 730430"/>
                <a:gd name="connsiteY5" fmla="*/ 365173 h 730430"/>
                <a:gd name="connsiteX6" fmla="*/ 364923 w 730430"/>
                <a:gd name="connsiteY6" fmla="*/ 160258 h 730430"/>
                <a:gd name="connsiteX7" fmla="*/ 569839 w 730430"/>
                <a:gd name="connsiteY7" fmla="*/ 365173 h 730430"/>
                <a:gd name="connsiteX8" fmla="*/ 364923 w 730430"/>
                <a:gd name="connsiteY8" fmla="*/ 570088 h 730430"/>
                <a:gd name="connsiteX9" fmla="*/ 160008 w 730430"/>
                <a:gd name="connsiteY9" fmla="*/ 365371 h 730430"/>
                <a:gd name="connsiteX10" fmla="*/ 160008 w 730430"/>
                <a:gd name="connsiteY10" fmla="*/ 365173 h 730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0430" h="730430">
                  <a:moveTo>
                    <a:pt x="-94" y="365173"/>
                  </a:moveTo>
                  <a:cubicBezTo>
                    <a:pt x="-94" y="566880"/>
                    <a:pt x="163413" y="730388"/>
                    <a:pt x="365121" y="730388"/>
                  </a:cubicBezTo>
                  <a:cubicBezTo>
                    <a:pt x="566828" y="730388"/>
                    <a:pt x="730336" y="566880"/>
                    <a:pt x="730336" y="365173"/>
                  </a:cubicBezTo>
                  <a:cubicBezTo>
                    <a:pt x="730336" y="163466"/>
                    <a:pt x="566828" y="-42"/>
                    <a:pt x="365121" y="-42"/>
                  </a:cubicBezTo>
                  <a:cubicBezTo>
                    <a:pt x="163413" y="-42"/>
                    <a:pt x="-94" y="163466"/>
                    <a:pt x="-94" y="365173"/>
                  </a:cubicBezTo>
                  <a:close/>
                  <a:moveTo>
                    <a:pt x="160008" y="365173"/>
                  </a:moveTo>
                  <a:cubicBezTo>
                    <a:pt x="160008" y="252006"/>
                    <a:pt x="251756" y="160258"/>
                    <a:pt x="364923" y="160258"/>
                  </a:cubicBezTo>
                  <a:cubicBezTo>
                    <a:pt x="478091" y="160258"/>
                    <a:pt x="569839" y="252006"/>
                    <a:pt x="569839" y="365173"/>
                  </a:cubicBezTo>
                  <a:cubicBezTo>
                    <a:pt x="569839" y="478340"/>
                    <a:pt x="478091" y="570088"/>
                    <a:pt x="364923" y="570088"/>
                  </a:cubicBezTo>
                  <a:cubicBezTo>
                    <a:pt x="251805" y="570148"/>
                    <a:pt x="160067" y="478488"/>
                    <a:pt x="160008" y="365371"/>
                  </a:cubicBezTo>
                  <a:cubicBezTo>
                    <a:pt x="160008" y="365301"/>
                    <a:pt x="160008" y="365242"/>
                    <a:pt x="160008" y="365173"/>
                  </a:cubicBezTo>
                  <a:close/>
                </a:path>
              </a:pathLst>
            </a:custGeom>
            <a:solidFill>
              <a:schemeClr val="accent1"/>
            </a:solidFill>
            <a:ln w="9849"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p>
          </p:txBody>
        </p:sp>
        <p:sp>
          <p:nvSpPr>
            <p:cNvPr id="1111" name="任意多边形: 形状 1110"/>
            <p:cNvSpPr/>
            <p:nvPr/>
          </p:nvSpPr>
          <p:spPr>
            <a:xfrm>
              <a:off x="6760536" y="2002852"/>
              <a:ext cx="475035" cy="728208"/>
            </a:xfrm>
            <a:custGeom>
              <a:avLst/>
              <a:gdLst>
                <a:gd name="connsiteX0" fmla="*/ 107002 w 475035"/>
                <a:gd name="connsiteY0" fmla="*/ 567127 h 728208"/>
                <a:gd name="connsiteX1" fmla="*/ 312648 w 475035"/>
                <a:gd name="connsiteY1" fmla="*/ 363347 h 728208"/>
                <a:gd name="connsiteX2" fmla="*/ 116873 w 475035"/>
                <a:gd name="connsiteY2" fmla="*/ 157889 h 728208"/>
                <a:gd name="connsiteX3" fmla="*/ 150236 w 475035"/>
                <a:gd name="connsiteY3" fmla="*/ -42 h 728208"/>
                <a:gd name="connsiteX4" fmla="*/ 472652 w 475035"/>
                <a:gd name="connsiteY4" fmla="*/ 403461 h 728208"/>
                <a:gd name="connsiteX5" fmla="*/ 69148 w 475035"/>
                <a:gd name="connsiteY5" fmla="*/ 725877 h 728208"/>
                <a:gd name="connsiteX6" fmla="*/ -94 w 475035"/>
                <a:gd name="connsiteY6" fmla="*/ 711239 h 728208"/>
                <a:gd name="connsiteX7" fmla="*/ 33269 w 475035"/>
                <a:gd name="connsiteY7" fmla="*/ 553308 h 728208"/>
                <a:gd name="connsiteX8" fmla="*/ 107002 w 475035"/>
                <a:gd name="connsiteY8" fmla="*/ 567127 h 728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5035" h="728208">
                  <a:moveTo>
                    <a:pt x="107002" y="567127"/>
                  </a:moveTo>
                  <a:cubicBezTo>
                    <a:pt x="220061" y="567640"/>
                    <a:pt x="312135" y="476406"/>
                    <a:pt x="312648" y="363347"/>
                  </a:cubicBezTo>
                  <a:cubicBezTo>
                    <a:pt x="313152" y="253397"/>
                    <a:pt x="226714" y="162686"/>
                    <a:pt x="116873" y="157889"/>
                  </a:cubicBezTo>
                  <a:lnTo>
                    <a:pt x="150236" y="-42"/>
                  </a:lnTo>
                  <a:cubicBezTo>
                    <a:pt x="350690" y="22354"/>
                    <a:pt x="495039" y="203008"/>
                    <a:pt x="472652" y="403461"/>
                  </a:cubicBezTo>
                  <a:cubicBezTo>
                    <a:pt x="450255" y="603915"/>
                    <a:pt x="269602" y="748264"/>
                    <a:pt x="69148" y="725877"/>
                  </a:cubicBezTo>
                  <a:cubicBezTo>
                    <a:pt x="45646" y="723252"/>
                    <a:pt x="22460" y="718346"/>
                    <a:pt x="-94" y="711239"/>
                  </a:cubicBezTo>
                  <a:lnTo>
                    <a:pt x="33269" y="553308"/>
                  </a:lnTo>
                  <a:cubicBezTo>
                    <a:pt x="56780" y="562448"/>
                    <a:pt x="81783" y="567137"/>
                    <a:pt x="107002" y="567127"/>
                  </a:cubicBezTo>
                  <a:close/>
                </a:path>
              </a:pathLst>
            </a:custGeom>
            <a:solidFill>
              <a:schemeClr val="accent1">
                <a:lumMod val="60000"/>
                <a:lumOff val="40000"/>
              </a:schemeClr>
            </a:solidFill>
            <a:ln w="9849" cap="flat">
              <a:noFill/>
              <a:prstDash val="solid"/>
              <a:miter/>
            </a:ln>
          </p:spPr>
          <p:txBody>
            <a:bodyPr rtlCol="0" anchor="ctr"/>
            <a:lstStyle/>
            <a:p>
              <a:endParaRPr lang="zh-CN" altLang="en-US"/>
            </a:p>
          </p:txBody>
        </p:sp>
        <p:sp>
          <p:nvSpPr>
            <p:cNvPr id="1112" name="任意多边形: 形状 1111"/>
            <p:cNvSpPr/>
            <p:nvPr/>
          </p:nvSpPr>
          <p:spPr>
            <a:xfrm>
              <a:off x="5462640" y="1970773"/>
              <a:ext cx="836243" cy="836245"/>
            </a:xfrm>
            <a:custGeom>
              <a:avLst/>
              <a:gdLst>
                <a:gd name="connsiteX0" fmla="*/ 12836 w 836244"/>
                <a:gd name="connsiteY0" fmla="*/ 810242 h 836244"/>
                <a:gd name="connsiteX1" fmla="*/ 810289 w 836244"/>
                <a:gd name="connsiteY1" fmla="*/ 810242 h 836244"/>
                <a:gd name="connsiteX2" fmla="*/ 810289 w 836244"/>
                <a:gd name="connsiteY2" fmla="*/ 12888 h 836244"/>
                <a:gd name="connsiteX3" fmla="*/ 823219 w 836244"/>
                <a:gd name="connsiteY3" fmla="*/ -42 h 836244"/>
                <a:gd name="connsiteX4" fmla="*/ 836150 w 836244"/>
                <a:gd name="connsiteY4" fmla="*/ 12888 h 836244"/>
                <a:gd name="connsiteX5" fmla="*/ 836150 w 836244"/>
                <a:gd name="connsiteY5" fmla="*/ 823271 h 836244"/>
                <a:gd name="connsiteX6" fmla="*/ 823417 w 836244"/>
                <a:gd name="connsiteY6" fmla="*/ 836202 h 836244"/>
                <a:gd name="connsiteX7" fmla="*/ 823219 w 836244"/>
                <a:gd name="connsiteY7" fmla="*/ 836202 h 836244"/>
                <a:gd name="connsiteX8" fmla="*/ 12836 w 836244"/>
                <a:gd name="connsiteY8" fmla="*/ 836202 h 836244"/>
                <a:gd name="connsiteX9" fmla="*/ -94 w 836244"/>
                <a:gd name="connsiteY9" fmla="*/ 823271 h 836244"/>
                <a:gd name="connsiteX10" fmla="*/ 12836 w 836244"/>
                <a:gd name="connsiteY10" fmla="*/ 810341 h 836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6244" h="836244">
                  <a:moveTo>
                    <a:pt x="12836" y="810242"/>
                  </a:moveTo>
                  <a:lnTo>
                    <a:pt x="810289" y="810242"/>
                  </a:lnTo>
                  <a:lnTo>
                    <a:pt x="810289" y="12888"/>
                  </a:lnTo>
                  <a:cubicBezTo>
                    <a:pt x="810289" y="5747"/>
                    <a:pt x="816083" y="-42"/>
                    <a:pt x="823219" y="-42"/>
                  </a:cubicBezTo>
                  <a:cubicBezTo>
                    <a:pt x="830356" y="-42"/>
                    <a:pt x="836150" y="5747"/>
                    <a:pt x="836150" y="12888"/>
                  </a:cubicBezTo>
                  <a:lnTo>
                    <a:pt x="836150" y="823271"/>
                  </a:lnTo>
                  <a:cubicBezTo>
                    <a:pt x="836209" y="830358"/>
                    <a:pt x="830504" y="836143"/>
                    <a:pt x="823417" y="836202"/>
                  </a:cubicBezTo>
                  <a:cubicBezTo>
                    <a:pt x="823347" y="836202"/>
                    <a:pt x="823288" y="836202"/>
                    <a:pt x="823219" y="836202"/>
                  </a:cubicBezTo>
                  <a:lnTo>
                    <a:pt x="12836" y="836202"/>
                  </a:lnTo>
                  <a:cubicBezTo>
                    <a:pt x="5700" y="836202"/>
                    <a:pt x="-94" y="830418"/>
                    <a:pt x="-94" y="823271"/>
                  </a:cubicBezTo>
                  <a:cubicBezTo>
                    <a:pt x="-94" y="816135"/>
                    <a:pt x="5700" y="810341"/>
                    <a:pt x="12836" y="810341"/>
                  </a:cubicBezTo>
                  <a:close/>
                </a:path>
              </a:pathLst>
            </a:custGeom>
            <a:solidFill>
              <a:schemeClr val="tx1">
                <a:lumMod val="50000"/>
                <a:lumOff val="50000"/>
                <a:alpha val="60000"/>
              </a:schemeClr>
            </a:solidFill>
            <a:ln w="9849" cap="flat">
              <a:noFill/>
              <a:prstDash val="solid"/>
              <a:miter/>
            </a:ln>
          </p:spPr>
          <p:txBody>
            <a:bodyPr rtlCol="0" anchor="ctr"/>
            <a:lstStyle/>
            <a:p>
              <a:endParaRPr lang="zh-CN" altLang="en-US"/>
            </a:p>
          </p:txBody>
        </p:sp>
        <p:sp>
          <p:nvSpPr>
            <p:cNvPr id="1113" name="任意多边形: 形状 1112"/>
            <p:cNvSpPr/>
            <p:nvPr/>
          </p:nvSpPr>
          <p:spPr>
            <a:xfrm>
              <a:off x="5465798" y="1970276"/>
              <a:ext cx="776427" cy="776559"/>
            </a:xfrm>
            <a:custGeom>
              <a:avLst/>
              <a:gdLst>
                <a:gd name="connsiteX0" fmla="*/ 70185 w 776427"/>
                <a:gd name="connsiteY0" fmla="*/ 231823 h 776559"/>
                <a:gd name="connsiteX1" fmla="*/ 70185 w 776427"/>
                <a:gd name="connsiteY1" fmla="*/ 386200 h 776559"/>
                <a:gd name="connsiteX2" fmla="*/ 1682 w 776427"/>
                <a:gd name="connsiteY2" fmla="*/ 386200 h 776559"/>
                <a:gd name="connsiteX3" fmla="*/ -94 w 776427"/>
                <a:gd name="connsiteY3" fmla="*/ 387977 h 776559"/>
                <a:gd name="connsiteX4" fmla="*/ 1682 w 776427"/>
                <a:gd name="connsiteY4" fmla="*/ 389754 h 776559"/>
                <a:gd name="connsiteX5" fmla="*/ 70185 w 776427"/>
                <a:gd name="connsiteY5" fmla="*/ 389754 h 776559"/>
                <a:gd name="connsiteX6" fmla="*/ 70185 w 776427"/>
                <a:gd name="connsiteY6" fmla="*/ 544131 h 776559"/>
                <a:gd name="connsiteX7" fmla="*/ 1682 w 776427"/>
                <a:gd name="connsiteY7" fmla="*/ 544131 h 776559"/>
                <a:gd name="connsiteX8" fmla="*/ -94 w 776427"/>
                <a:gd name="connsiteY8" fmla="*/ 545908 h 776559"/>
                <a:gd name="connsiteX9" fmla="*/ 1682 w 776427"/>
                <a:gd name="connsiteY9" fmla="*/ 547783 h 776559"/>
                <a:gd name="connsiteX10" fmla="*/ 70185 w 776427"/>
                <a:gd name="connsiteY10" fmla="*/ 547783 h 776559"/>
                <a:gd name="connsiteX11" fmla="*/ 70185 w 776427"/>
                <a:gd name="connsiteY11" fmla="*/ 702062 h 776559"/>
                <a:gd name="connsiteX12" fmla="*/ 1682 w 776427"/>
                <a:gd name="connsiteY12" fmla="*/ 702062 h 776559"/>
                <a:gd name="connsiteX13" fmla="*/ -94 w 776427"/>
                <a:gd name="connsiteY13" fmla="*/ 703938 h 776559"/>
                <a:gd name="connsiteX14" fmla="*/ 1682 w 776427"/>
                <a:gd name="connsiteY14" fmla="*/ 705714 h 776559"/>
                <a:gd name="connsiteX15" fmla="*/ 70185 w 776427"/>
                <a:gd name="connsiteY15" fmla="*/ 705714 h 776559"/>
                <a:gd name="connsiteX16" fmla="*/ 70185 w 776427"/>
                <a:gd name="connsiteY16" fmla="*/ 774217 h 776559"/>
                <a:gd name="connsiteX17" fmla="*/ 72060 w 776427"/>
                <a:gd name="connsiteY17" fmla="*/ 776092 h 776559"/>
                <a:gd name="connsiteX18" fmla="*/ 73837 w 776427"/>
                <a:gd name="connsiteY18" fmla="*/ 774217 h 776559"/>
                <a:gd name="connsiteX19" fmla="*/ 73837 w 776427"/>
                <a:gd name="connsiteY19" fmla="*/ 705714 h 776559"/>
                <a:gd name="connsiteX20" fmla="*/ 228215 w 776427"/>
                <a:gd name="connsiteY20" fmla="*/ 705714 h 776559"/>
                <a:gd name="connsiteX21" fmla="*/ 228215 w 776427"/>
                <a:gd name="connsiteY21" fmla="*/ 774217 h 776559"/>
                <a:gd name="connsiteX22" fmla="*/ 229991 w 776427"/>
                <a:gd name="connsiteY22" fmla="*/ 775994 h 776559"/>
                <a:gd name="connsiteX23" fmla="*/ 231768 w 776427"/>
                <a:gd name="connsiteY23" fmla="*/ 774217 h 776559"/>
                <a:gd name="connsiteX24" fmla="*/ 231768 w 776427"/>
                <a:gd name="connsiteY24" fmla="*/ 705714 h 776559"/>
                <a:gd name="connsiteX25" fmla="*/ 386145 w 776427"/>
                <a:gd name="connsiteY25" fmla="*/ 705714 h 776559"/>
                <a:gd name="connsiteX26" fmla="*/ 386145 w 776427"/>
                <a:gd name="connsiteY26" fmla="*/ 774217 h 776559"/>
                <a:gd name="connsiteX27" fmla="*/ 387922 w 776427"/>
                <a:gd name="connsiteY27" fmla="*/ 775994 h 776559"/>
                <a:gd name="connsiteX28" fmla="*/ 389699 w 776427"/>
                <a:gd name="connsiteY28" fmla="*/ 774217 h 776559"/>
                <a:gd name="connsiteX29" fmla="*/ 389699 w 776427"/>
                <a:gd name="connsiteY29" fmla="*/ 705714 h 776559"/>
                <a:gd name="connsiteX30" fmla="*/ 544076 w 776427"/>
                <a:gd name="connsiteY30" fmla="*/ 705714 h 776559"/>
                <a:gd name="connsiteX31" fmla="*/ 544076 w 776427"/>
                <a:gd name="connsiteY31" fmla="*/ 774217 h 776559"/>
                <a:gd name="connsiteX32" fmla="*/ 545478 w 776427"/>
                <a:gd name="connsiteY32" fmla="*/ 776467 h 776559"/>
                <a:gd name="connsiteX33" fmla="*/ 547728 w 776427"/>
                <a:gd name="connsiteY33" fmla="*/ 775076 h 776559"/>
                <a:gd name="connsiteX34" fmla="*/ 547728 w 776427"/>
                <a:gd name="connsiteY34" fmla="*/ 774217 h 776559"/>
                <a:gd name="connsiteX35" fmla="*/ 547728 w 776427"/>
                <a:gd name="connsiteY35" fmla="*/ 705714 h 776559"/>
                <a:gd name="connsiteX36" fmla="*/ 702106 w 776427"/>
                <a:gd name="connsiteY36" fmla="*/ 705714 h 776559"/>
                <a:gd name="connsiteX37" fmla="*/ 702106 w 776427"/>
                <a:gd name="connsiteY37" fmla="*/ 774217 h 776559"/>
                <a:gd name="connsiteX38" fmla="*/ 703883 w 776427"/>
                <a:gd name="connsiteY38" fmla="*/ 775994 h 776559"/>
                <a:gd name="connsiteX39" fmla="*/ 705659 w 776427"/>
                <a:gd name="connsiteY39" fmla="*/ 774217 h 776559"/>
                <a:gd name="connsiteX40" fmla="*/ 705659 w 776427"/>
                <a:gd name="connsiteY40" fmla="*/ 705714 h 776559"/>
                <a:gd name="connsiteX41" fmla="*/ 774162 w 776427"/>
                <a:gd name="connsiteY41" fmla="*/ 705714 h 776559"/>
                <a:gd name="connsiteX42" fmla="*/ 776314 w 776427"/>
                <a:gd name="connsiteY42" fmla="*/ 704421 h 776559"/>
                <a:gd name="connsiteX43" fmla="*/ 776334 w 776427"/>
                <a:gd name="connsiteY43" fmla="*/ 704332 h 776559"/>
                <a:gd name="connsiteX44" fmla="*/ 774458 w 776427"/>
                <a:gd name="connsiteY44" fmla="*/ 702457 h 776559"/>
                <a:gd name="connsiteX45" fmla="*/ 705956 w 776427"/>
                <a:gd name="connsiteY45" fmla="*/ 702457 h 776559"/>
                <a:gd name="connsiteX46" fmla="*/ 705956 w 776427"/>
                <a:gd name="connsiteY46" fmla="*/ 547783 h 776559"/>
                <a:gd name="connsiteX47" fmla="*/ 774458 w 776427"/>
                <a:gd name="connsiteY47" fmla="*/ 547783 h 776559"/>
                <a:gd name="connsiteX48" fmla="*/ 776334 w 776427"/>
                <a:gd name="connsiteY48" fmla="*/ 546402 h 776559"/>
                <a:gd name="connsiteX49" fmla="*/ 774557 w 776427"/>
                <a:gd name="connsiteY49" fmla="*/ 544625 h 776559"/>
                <a:gd name="connsiteX50" fmla="*/ 774458 w 776427"/>
                <a:gd name="connsiteY50" fmla="*/ 544625 h 776559"/>
                <a:gd name="connsiteX51" fmla="*/ 705956 w 776427"/>
                <a:gd name="connsiteY51" fmla="*/ 544625 h 776559"/>
                <a:gd name="connsiteX52" fmla="*/ 705956 w 776427"/>
                <a:gd name="connsiteY52" fmla="*/ 389754 h 776559"/>
                <a:gd name="connsiteX53" fmla="*/ 774458 w 776427"/>
                <a:gd name="connsiteY53" fmla="*/ 389754 h 776559"/>
                <a:gd name="connsiteX54" fmla="*/ 776235 w 776427"/>
                <a:gd name="connsiteY54" fmla="*/ 387977 h 776559"/>
                <a:gd name="connsiteX55" fmla="*/ 774458 w 776427"/>
                <a:gd name="connsiteY55" fmla="*/ 386200 h 776559"/>
                <a:gd name="connsiteX56" fmla="*/ 705956 w 776427"/>
                <a:gd name="connsiteY56" fmla="*/ 386200 h 776559"/>
                <a:gd name="connsiteX57" fmla="*/ 705956 w 776427"/>
                <a:gd name="connsiteY57" fmla="*/ 231823 h 776559"/>
                <a:gd name="connsiteX58" fmla="*/ 774458 w 776427"/>
                <a:gd name="connsiteY58" fmla="*/ 231823 h 776559"/>
                <a:gd name="connsiteX59" fmla="*/ 776334 w 776427"/>
                <a:gd name="connsiteY59" fmla="*/ 230540 h 776559"/>
                <a:gd name="connsiteX60" fmla="*/ 774458 w 776427"/>
                <a:gd name="connsiteY60" fmla="*/ 228664 h 776559"/>
                <a:gd name="connsiteX61" fmla="*/ 705956 w 776427"/>
                <a:gd name="connsiteY61" fmla="*/ 228664 h 776559"/>
                <a:gd name="connsiteX62" fmla="*/ 705956 w 776427"/>
                <a:gd name="connsiteY62" fmla="*/ 73892 h 776559"/>
                <a:gd name="connsiteX63" fmla="*/ 774458 w 776427"/>
                <a:gd name="connsiteY63" fmla="*/ 73892 h 776559"/>
                <a:gd name="connsiteX64" fmla="*/ 776334 w 776427"/>
                <a:gd name="connsiteY64" fmla="*/ 72017 h 776559"/>
                <a:gd name="connsiteX65" fmla="*/ 774557 w 776427"/>
                <a:gd name="connsiteY65" fmla="*/ 70240 h 776559"/>
                <a:gd name="connsiteX66" fmla="*/ 774458 w 776427"/>
                <a:gd name="connsiteY66" fmla="*/ 70240 h 776559"/>
                <a:gd name="connsiteX67" fmla="*/ 705956 w 776427"/>
                <a:gd name="connsiteY67" fmla="*/ 70240 h 776559"/>
                <a:gd name="connsiteX68" fmla="*/ 705956 w 776427"/>
                <a:gd name="connsiteY68" fmla="*/ 1737 h 776559"/>
                <a:gd name="connsiteX69" fmla="*/ 704179 w 776427"/>
                <a:gd name="connsiteY69" fmla="*/ -39 h 776559"/>
                <a:gd name="connsiteX70" fmla="*/ 702402 w 776427"/>
                <a:gd name="connsiteY70" fmla="*/ 1737 h 776559"/>
                <a:gd name="connsiteX71" fmla="*/ 702402 w 776427"/>
                <a:gd name="connsiteY71" fmla="*/ 70240 h 776559"/>
                <a:gd name="connsiteX72" fmla="*/ 547728 w 776427"/>
                <a:gd name="connsiteY72" fmla="*/ 70240 h 776559"/>
                <a:gd name="connsiteX73" fmla="*/ 547728 w 776427"/>
                <a:gd name="connsiteY73" fmla="*/ 1737 h 776559"/>
                <a:gd name="connsiteX74" fmla="*/ 545952 w 776427"/>
                <a:gd name="connsiteY74" fmla="*/ -39 h 776559"/>
                <a:gd name="connsiteX75" fmla="*/ 544076 w 776427"/>
                <a:gd name="connsiteY75" fmla="*/ 1636 h 776559"/>
                <a:gd name="connsiteX76" fmla="*/ 544076 w 776427"/>
                <a:gd name="connsiteY76" fmla="*/ 1737 h 776559"/>
                <a:gd name="connsiteX77" fmla="*/ 544076 w 776427"/>
                <a:gd name="connsiteY77" fmla="*/ 70240 h 776559"/>
                <a:gd name="connsiteX78" fmla="*/ 389699 w 776427"/>
                <a:gd name="connsiteY78" fmla="*/ 70240 h 776559"/>
                <a:gd name="connsiteX79" fmla="*/ 389699 w 776427"/>
                <a:gd name="connsiteY79" fmla="*/ 1737 h 776559"/>
                <a:gd name="connsiteX80" fmla="*/ 387922 w 776427"/>
                <a:gd name="connsiteY80" fmla="*/ -39 h 776559"/>
                <a:gd name="connsiteX81" fmla="*/ 386145 w 776427"/>
                <a:gd name="connsiteY81" fmla="*/ 1737 h 776559"/>
                <a:gd name="connsiteX82" fmla="*/ 386145 w 776427"/>
                <a:gd name="connsiteY82" fmla="*/ 70240 h 776559"/>
                <a:gd name="connsiteX83" fmla="*/ 231768 w 776427"/>
                <a:gd name="connsiteY83" fmla="*/ 70240 h 776559"/>
                <a:gd name="connsiteX84" fmla="*/ 231768 w 776427"/>
                <a:gd name="connsiteY84" fmla="*/ 1737 h 776559"/>
                <a:gd name="connsiteX85" fmla="*/ 229991 w 776427"/>
                <a:gd name="connsiteY85" fmla="*/ -39 h 776559"/>
                <a:gd name="connsiteX86" fmla="*/ 228215 w 776427"/>
                <a:gd name="connsiteY86" fmla="*/ 1737 h 776559"/>
                <a:gd name="connsiteX87" fmla="*/ 228215 w 776427"/>
                <a:gd name="connsiteY87" fmla="*/ 70240 h 776559"/>
                <a:gd name="connsiteX88" fmla="*/ 73837 w 776427"/>
                <a:gd name="connsiteY88" fmla="*/ 70240 h 776559"/>
                <a:gd name="connsiteX89" fmla="*/ 73837 w 776427"/>
                <a:gd name="connsiteY89" fmla="*/ 1737 h 776559"/>
                <a:gd name="connsiteX90" fmla="*/ 72060 w 776427"/>
                <a:gd name="connsiteY90" fmla="*/ -39 h 776559"/>
                <a:gd name="connsiteX91" fmla="*/ 70185 w 776427"/>
                <a:gd name="connsiteY91" fmla="*/ 1737 h 776559"/>
                <a:gd name="connsiteX92" fmla="*/ 70185 w 776427"/>
                <a:gd name="connsiteY92" fmla="*/ 70240 h 776559"/>
                <a:gd name="connsiteX93" fmla="*/ 1682 w 776427"/>
                <a:gd name="connsiteY93" fmla="*/ 70240 h 776559"/>
                <a:gd name="connsiteX94" fmla="*/ -94 w 776427"/>
                <a:gd name="connsiteY94" fmla="*/ 72017 h 776559"/>
                <a:gd name="connsiteX95" fmla="*/ 1682 w 776427"/>
                <a:gd name="connsiteY95" fmla="*/ 73892 h 776559"/>
                <a:gd name="connsiteX96" fmla="*/ 70185 w 776427"/>
                <a:gd name="connsiteY96" fmla="*/ 73892 h 776559"/>
                <a:gd name="connsiteX97" fmla="*/ 70185 w 776427"/>
                <a:gd name="connsiteY97" fmla="*/ 228171 h 776559"/>
                <a:gd name="connsiteX98" fmla="*/ 1682 w 776427"/>
                <a:gd name="connsiteY98" fmla="*/ 228171 h 776559"/>
                <a:gd name="connsiteX99" fmla="*/ -94 w 776427"/>
                <a:gd name="connsiteY99" fmla="*/ 230046 h 776559"/>
                <a:gd name="connsiteX100" fmla="*/ 1682 w 776427"/>
                <a:gd name="connsiteY100" fmla="*/ 231823 h 776559"/>
                <a:gd name="connsiteX101" fmla="*/ 228116 w 776427"/>
                <a:gd name="connsiteY101" fmla="*/ 73892 h 776559"/>
                <a:gd name="connsiteX102" fmla="*/ 228116 w 776427"/>
                <a:gd name="connsiteY102" fmla="*/ 228171 h 776559"/>
                <a:gd name="connsiteX103" fmla="*/ 73837 w 776427"/>
                <a:gd name="connsiteY103" fmla="*/ 228171 h 776559"/>
                <a:gd name="connsiteX104" fmla="*/ 73837 w 776427"/>
                <a:gd name="connsiteY104" fmla="*/ 73892 h 776559"/>
                <a:gd name="connsiteX105" fmla="*/ 386047 w 776427"/>
                <a:gd name="connsiteY105" fmla="*/ 73892 h 776559"/>
                <a:gd name="connsiteX106" fmla="*/ 386047 w 776427"/>
                <a:gd name="connsiteY106" fmla="*/ 228171 h 776559"/>
                <a:gd name="connsiteX107" fmla="*/ 231768 w 776427"/>
                <a:gd name="connsiteY107" fmla="*/ 228171 h 776559"/>
                <a:gd name="connsiteX108" fmla="*/ 231768 w 776427"/>
                <a:gd name="connsiteY108" fmla="*/ 73892 h 776559"/>
                <a:gd name="connsiteX109" fmla="*/ 543978 w 776427"/>
                <a:gd name="connsiteY109" fmla="*/ 389754 h 776559"/>
                <a:gd name="connsiteX110" fmla="*/ 543978 w 776427"/>
                <a:gd name="connsiteY110" fmla="*/ 544131 h 776559"/>
                <a:gd name="connsiteX111" fmla="*/ 389699 w 776427"/>
                <a:gd name="connsiteY111" fmla="*/ 544131 h 776559"/>
                <a:gd name="connsiteX112" fmla="*/ 389699 w 776427"/>
                <a:gd name="connsiteY112" fmla="*/ 389754 h 776559"/>
                <a:gd name="connsiteX113" fmla="*/ 389600 w 776427"/>
                <a:gd name="connsiteY113" fmla="*/ 386200 h 776559"/>
                <a:gd name="connsiteX114" fmla="*/ 389600 w 776427"/>
                <a:gd name="connsiteY114" fmla="*/ 231823 h 776559"/>
                <a:gd name="connsiteX115" fmla="*/ 543978 w 776427"/>
                <a:gd name="connsiteY115" fmla="*/ 231823 h 776559"/>
                <a:gd name="connsiteX116" fmla="*/ 543978 w 776427"/>
                <a:gd name="connsiteY116" fmla="*/ 386200 h 776559"/>
                <a:gd name="connsiteX117" fmla="*/ 386047 w 776427"/>
                <a:gd name="connsiteY117" fmla="*/ 544131 h 776559"/>
                <a:gd name="connsiteX118" fmla="*/ 231768 w 776427"/>
                <a:gd name="connsiteY118" fmla="*/ 544131 h 776559"/>
                <a:gd name="connsiteX119" fmla="*/ 231768 w 776427"/>
                <a:gd name="connsiteY119" fmla="*/ 389754 h 776559"/>
                <a:gd name="connsiteX120" fmla="*/ 386145 w 776427"/>
                <a:gd name="connsiteY120" fmla="*/ 389754 h 776559"/>
                <a:gd name="connsiteX121" fmla="*/ 231669 w 776427"/>
                <a:gd name="connsiteY121" fmla="*/ 386200 h 776559"/>
                <a:gd name="connsiteX122" fmla="*/ 231669 w 776427"/>
                <a:gd name="connsiteY122" fmla="*/ 231823 h 776559"/>
                <a:gd name="connsiteX123" fmla="*/ 386047 w 776427"/>
                <a:gd name="connsiteY123" fmla="*/ 231823 h 776559"/>
                <a:gd name="connsiteX124" fmla="*/ 386047 w 776427"/>
                <a:gd name="connsiteY124" fmla="*/ 386200 h 776559"/>
                <a:gd name="connsiteX125" fmla="*/ 543978 w 776427"/>
                <a:gd name="connsiteY125" fmla="*/ 73892 h 776559"/>
                <a:gd name="connsiteX126" fmla="*/ 543978 w 776427"/>
                <a:gd name="connsiteY126" fmla="*/ 228171 h 776559"/>
                <a:gd name="connsiteX127" fmla="*/ 389699 w 776427"/>
                <a:gd name="connsiteY127" fmla="*/ 228171 h 776559"/>
                <a:gd name="connsiteX128" fmla="*/ 389699 w 776427"/>
                <a:gd name="connsiteY128" fmla="*/ 73892 h 776559"/>
                <a:gd name="connsiteX129" fmla="*/ 701908 w 776427"/>
                <a:gd name="connsiteY129" fmla="*/ 228171 h 776559"/>
                <a:gd name="connsiteX130" fmla="*/ 547728 w 776427"/>
                <a:gd name="connsiteY130" fmla="*/ 228171 h 776559"/>
                <a:gd name="connsiteX131" fmla="*/ 547728 w 776427"/>
                <a:gd name="connsiteY131" fmla="*/ 73892 h 776559"/>
                <a:gd name="connsiteX132" fmla="*/ 702106 w 776427"/>
                <a:gd name="connsiteY132" fmla="*/ 73892 h 776559"/>
                <a:gd name="connsiteX133" fmla="*/ 701908 w 776427"/>
                <a:gd name="connsiteY133" fmla="*/ 386102 h 776559"/>
                <a:gd name="connsiteX134" fmla="*/ 547728 w 776427"/>
                <a:gd name="connsiteY134" fmla="*/ 386102 h 776559"/>
                <a:gd name="connsiteX135" fmla="*/ 547728 w 776427"/>
                <a:gd name="connsiteY135" fmla="*/ 231823 h 776559"/>
                <a:gd name="connsiteX136" fmla="*/ 702106 w 776427"/>
                <a:gd name="connsiteY136" fmla="*/ 231823 h 776559"/>
                <a:gd name="connsiteX137" fmla="*/ 701908 w 776427"/>
                <a:gd name="connsiteY137" fmla="*/ 544033 h 776559"/>
                <a:gd name="connsiteX138" fmla="*/ 547728 w 776427"/>
                <a:gd name="connsiteY138" fmla="*/ 544033 h 776559"/>
                <a:gd name="connsiteX139" fmla="*/ 547728 w 776427"/>
                <a:gd name="connsiteY139" fmla="*/ 389754 h 776559"/>
                <a:gd name="connsiteX140" fmla="*/ 702106 w 776427"/>
                <a:gd name="connsiteY140" fmla="*/ 389754 h 776559"/>
                <a:gd name="connsiteX141" fmla="*/ 547531 w 776427"/>
                <a:gd name="connsiteY141" fmla="*/ 701963 h 776559"/>
                <a:gd name="connsiteX142" fmla="*/ 547531 w 776427"/>
                <a:gd name="connsiteY142" fmla="*/ 547783 h 776559"/>
                <a:gd name="connsiteX143" fmla="*/ 701908 w 776427"/>
                <a:gd name="connsiteY143" fmla="*/ 547783 h 776559"/>
                <a:gd name="connsiteX144" fmla="*/ 701908 w 776427"/>
                <a:gd name="connsiteY144" fmla="*/ 702062 h 776559"/>
                <a:gd name="connsiteX145" fmla="*/ 389600 w 776427"/>
                <a:gd name="connsiteY145" fmla="*/ 701963 h 776559"/>
                <a:gd name="connsiteX146" fmla="*/ 389600 w 776427"/>
                <a:gd name="connsiteY146" fmla="*/ 547783 h 776559"/>
                <a:gd name="connsiteX147" fmla="*/ 543978 w 776427"/>
                <a:gd name="connsiteY147" fmla="*/ 547783 h 776559"/>
                <a:gd name="connsiteX148" fmla="*/ 543978 w 776427"/>
                <a:gd name="connsiteY148" fmla="*/ 702062 h 776559"/>
                <a:gd name="connsiteX149" fmla="*/ 231669 w 776427"/>
                <a:gd name="connsiteY149" fmla="*/ 701963 h 776559"/>
                <a:gd name="connsiteX150" fmla="*/ 231669 w 776427"/>
                <a:gd name="connsiteY150" fmla="*/ 547783 h 776559"/>
                <a:gd name="connsiteX151" fmla="*/ 386047 w 776427"/>
                <a:gd name="connsiteY151" fmla="*/ 547783 h 776559"/>
                <a:gd name="connsiteX152" fmla="*/ 386047 w 776427"/>
                <a:gd name="connsiteY152" fmla="*/ 702062 h 776559"/>
                <a:gd name="connsiteX153" fmla="*/ 73738 w 776427"/>
                <a:gd name="connsiteY153" fmla="*/ 547685 h 776559"/>
                <a:gd name="connsiteX154" fmla="*/ 228116 w 776427"/>
                <a:gd name="connsiteY154" fmla="*/ 547685 h 776559"/>
                <a:gd name="connsiteX155" fmla="*/ 228116 w 776427"/>
                <a:gd name="connsiteY155" fmla="*/ 701963 h 776559"/>
                <a:gd name="connsiteX156" fmla="*/ 73837 w 776427"/>
                <a:gd name="connsiteY156" fmla="*/ 701963 h 776559"/>
                <a:gd name="connsiteX157" fmla="*/ 73738 w 776427"/>
                <a:gd name="connsiteY157" fmla="*/ 389754 h 776559"/>
                <a:gd name="connsiteX158" fmla="*/ 228116 w 776427"/>
                <a:gd name="connsiteY158" fmla="*/ 389754 h 776559"/>
                <a:gd name="connsiteX159" fmla="*/ 228116 w 776427"/>
                <a:gd name="connsiteY159" fmla="*/ 544131 h 776559"/>
                <a:gd name="connsiteX160" fmla="*/ 73837 w 776427"/>
                <a:gd name="connsiteY160" fmla="*/ 544131 h 776559"/>
                <a:gd name="connsiteX161" fmla="*/ 73738 w 776427"/>
                <a:gd name="connsiteY161" fmla="*/ 231823 h 776559"/>
                <a:gd name="connsiteX162" fmla="*/ 228116 w 776427"/>
                <a:gd name="connsiteY162" fmla="*/ 231823 h 776559"/>
                <a:gd name="connsiteX163" fmla="*/ 228116 w 776427"/>
                <a:gd name="connsiteY163" fmla="*/ 386200 h 776559"/>
                <a:gd name="connsiteX164" fmla="*/ 73837 w 776427"/>
                <a:gd name="connsiteY164" fmla="*/ 386200 h 776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776427" h="776559">
                  <a:moveTo>
                    <a:pt x="70185" y="231823"/>
                  </a:moveTo>
                  <a:lnTo>
                    <a:pt x="70185" y="386200"/>
                  </a:lnTo>
                  <a:lnTo>
                    <a:pt x="1682" y="386200"/>
                  </a:lnTo>
                  <a:cubicBezTo>
                    <a:pt x="705" y="386200"/>
                    <a:pt x="-94" y="387000"/>
                    <a:pt x="-94" y="387977"/>
                  </a:cubicBezTo>
                  <a:cubicBezTo>
                    <a:pt x="-94" y="388954"/>
                    <a:pt x="705" y="389754"/>
                    <a:pt x="1682" y="389754"/>
                  </a:cubicBezTo>
                  <a:lnTo>
                    <a:pt x="70185" y="389754"/>
                  </a:lnTo>
                  <a:lnTo>
                    <a:pt x="70185" y="544131"/>
                  </a:lnTo>
                  <a:lnTo>
                    <a:pt x="1682" y="544131"/>
                  </a:lnTo>
                  <a:cubicBezTo>
                    <a:pt x="705" y="544131"/>
                    <a:pt x="-94" y="544931"/>
                    <a:pt x="-94" y="545908"/>
                  </a:cubicBezTo>
                  <a:cubicBezTo>
                    <a:pt x="-94" y="546905"/>
                    <a:pt x="685" y="547734"/>
                    <a:pt x="1682" y="547783"/>
                  </a:cubicBezTo>
                  <a:lnTo>
                    <a:pt x="70185" y="547783"/>
                  </a:lnTo>
                  <a:lnTo>
                    <a:pt x="70185" y="702062"/>
                  </a:lnTo>
                  <a:lnTo>
                    <a:pt x="1682" y="702062"/>
                  </a:lnTo>
                  <a:cubicBezTo>
                    <a:pt x="685" y="702112"/>
                    <a:pt x="-94" y="702941"/>
                    <a:pt x="-94" y="703938"/>
                  </a:cubicBezTo>
                  <a:cubicBezTo>
                    <a:pt x="-94" y="704915"/>
                    <a:pt x="705" y="705714"/>
                    <a:pt x="1682" y="705714"/>
                  </a:cubicBezTo>
                  <a:lnTo>
                    <a:pt x="70185" y="705714"/>
                  </a:lnTo>
                  <a:lnTo>
                    <a:pt x="70185" y="774217"/>
                  </a:lnTo>
                  <a:cubicBezTo>
                    <a:pt x="70234" y="775234"/>
                    <a:pt x="71044" y="776043"/>
                    <a:pt x="72060" y="776092"/>
                  </a:cubicBezTo>
                  <a:cubicBezTo>
                    <a:pt x="73057" y="776043"/>
                    <a:pt x="73837" y="775214"/>
                    <a:pt x="73837" y="774217"/>
                  </a:cubicBezTo>
                  <a:lnTo>
                    <a:pt x="73837" y="705714"/>
                  </a:lnTo>
                  <a:lnTo>
                    <a:pt x="228215" y="705714"/>
                  </a:lnTo>
                  <a:lnTo>
                    <a:pt x="228215" y="774217"/>
                  </a:lnTo>
                  <a:cubicBezTo>
                    <a:pt x="228215" y="775194"/>
                    <a:pt x="229014" y="775994"/>
                    <a:pt x="229991" y="775994"/>
                  </a:cubicBezTo>
                  <a:cubicBezTo>
                    <a:pt x="230968" y="775994"/>
                    <a:pt x="231768" y="775194"/>
                    <a:pt x="231768" y="774217"/>
                  </a:cubicBezTo>
                  <a:lnTo>
                    <a:pt x="231768" y="705714"/>
                  </a:lnTo>
                  <a:lnTo>
                    <a:pt x="386145" y="705714"/>
                  </a:lnTo>
                  <a:lnTo>
                    <a:pt x="386145" y="774217"/>
                  </a:lnTo>
                  <a:cubicBezTo>
                    <a:pt x="386145" y="775194"/>
                    <a:pt x="386945" y="775994"/>
                    <a:pt x="387922" y="775994"/>
                  </a:cubicBezTo>
                  <a:cubicBezTo>
                    <a:pt x="388899" y="775994"/>
                    <a:pt x="389699" y="775194"/>
                    <a:pt x="389699" y="774217"/>
                  </a:cubicBezTo>
                  <a:lnTo>
                    <a:pt x="389699" y="705714"/>
                  </a:lnTo>
                  <a:lnTo>
                    <a:pt x="544076" y="705714"/>
                  </a:lnTo>
                  <a:lnTo>
                    <a:pt x="544076" y="774217"/>
                  </a:lnTo>
                  <a:cubicBezTo>
                    <a:pt x="543840" y="775224"/>
                    <a:pt x="544471" y="776230"/>
                    <a:pt x="545478" y="776467"/>
                  </a:cubicBezTo>
                  <a:cubicBezTo>
                    <a:pt x="546485" y="776704"/>
                    <a:pt x="547492" y="776082"/>
                    <a:pt x="547728" y="775076"/>
                  </a:cubicBezTo>
                  <a:cubicBezTo>
                    <a:pt x="547797" y="774789"/>
                    <a:pt x="547797" y="774493"/>
                    <a:pt x="547728" y="774217"/>
                  </a:cubicBezTo>
                  <a:lnTo>
                    <a:pt x="547728" y="705714"/>
                  </a:lnTo>
                  <a:lnTo>
                    <a:pt x="702106" y="705714"/>
                  </a:lnTo>
                  <a:lnTo>
                    <a:pt x="702106" y="774217"/>
                  </a:lnTo>
                  <a:cubicBezTo>
                    <a:pt x="702106" y="775194"/>
                    <a:pt x="702906" y="775994"/>
                    <a:pt x="703883" y="775994"/>
                  </a:cubicBezTo>
                  <a:cubicBezTo>
                    <a:pt x="704860" y="775994"/>
                    <a:pt x="705659" y="775194"/>
                    <a:pt x="705659" y="774217"/>
                  </a:cubicBezTo>
                  <a:lnTo>
                    <a:pt x="705659" y="705714"/>
                  </a:lnTo>
                  <a:lnTo>
                    <a:pt x="774162" y="705714"/>
                  </a:lnTo>
                  <a:cubicBezTo>
                    <a:pt x="775110" y="705951"/>
                    <a:pt x="776077" y="705369"/>
                    <a:pt x="776314" y="704421"/>
                  </a:cubicBezTo>
                  <a:cubicBezTo>
                    <a:pt x="776324" y="704392"/>
                    <a:pt x="776324" y="704362"/>
                    <a:pt x="776334" y="704332"/>
                  </a:cubicBezTo>
                  <a:cubicBezTo>
                    <a:pt x="776334" y="703296"/>
                    <a:pt x="775495" y="702457"/>
                    <a:pt x="774458" y="702457"/>
                  </a:cubicBezTo>
                  <a:lnTo>
                    <a:pt x="705956" y="702457"/>
                  </a:lnTo>
                  <a:lnTo>
                    <a:pt x="705956" y="547783"/>
                  </a:lnTo>
                  <a:lnTo>
                    <a:pt x="774458" y="547783"/>
                  </a:lnTo>
                  <a:cubicBezTo>
                    <a:pt x="775327" y="547813"/>
                    <a:pt x="776106" y="547241"/>
                    <a:pt x="776334" y="546402"/>
                  </a:cubicBezTo>
                  <a:cubicBezTo>
                    <a:pt x="776334" y="545424"/>
                    <a:pt x="775544" y="544625"/>
                    <a:pt x="774557" y="544625"/>
                  </a:cubicBezTo>
                  <a:cubicBezTo>
                    <a:pt x="774527" y="544625"/>
                    <a:pt x="774488" y="544625"/>
                    <a:pt x="774458" y="544625"/>
                  </a:cubicBezTo>
                  <a:lnTo>
                    <a:pt x="705956" y="544625"/>
                  </a:lnTo>
                  <a:lnTo>
                    <a:pt x="705956" y="389754"/>
                  </a:lnTo>
                  <a:lnTo>
                    <a:pt x="774458" y="389754"/>
                  </a:lnTo>
                  <a:cubicBezTo>
                    <a:pt x="775435" y="389754"/>
                    <a:pt x="776235" y="388954"/>
                    <a:pt x="776235" y="387977"/>
                  </a:cubicBezTo>
                  <a:cubicBezTo>
                    <a:pt x="776235" y="387000"/>
                    <a:pt x="775435" y="386200"/>
                    <a:pt x="774458" y="386200"/>
                  </a:cubicBezTo>
                  <a:lnTo>
                    <a:pt x="705956" y="386200"/>
                  </a:lnTo>
                  <a:lnTo>
                    <a:pt x="705956" y="231823"/>
                  </a:lnTo>
                  <a:lnTo>
                    <a:pt x="774458" y="231823"/>
                  </a:lnTo>
                  <a:cubicBezTo>
                    <a:pt x="775307" y="231902"/>
                    <a:pt x="776097" y="231359"/>
                    <a:pt x="776334" y="230540"/>
                  </a:cubicBezTo>
                  <a:cubicBezTo>
                    <a:pt x="776334" y="229503"/>
                    <a:pt x="775495" y="228664"/>
                    <a:pt x="774458" y="228664"/>
                  </a:cubicBezTo>
                  <a:lnTo>
                    <a:pt x="705956" y="228664"/>
                  </a:lnTo>
                  <a:lnTo>
                    <a:pt x="705956" y="73892"/>
                  </a:lnTo>
                  <a:lnTo>
                    <a:pt x="774458" y="73892"/>
                  </a:lnTo>
                  <a:cubicBezTo>
                    <a:pt x="775495" y="73892"/>
                    <a:pt x="776334" y="73053"/>
                    <a:pt x="776334" y="72017"/>
                  </a:cubicBezTo>
                  <a:cubicBezTo>
                    <a:pt x="776334" y="71039"/>
                    <a:pt x="775544" y="70240"/>
                    <a:pt x="774557" y="70240"/>
                  </a:cubicBezTo>
                  <a:cubicBezTo>
                    <a:pt x="774527" y="70240"/>
                    <a:pt x="774488" y="70240"/>
                    <a:pt x="774458" y="70240"/>
                  </a:cubicBezTo>
                  <a:lnTo>
                    <a:pt x="705956" y="70240"/>
                  </a:lnTo>
                  <a:lnTo>
                    <a:pt x="705956" y="1737"/>
                  </a:lnTo>
                  <a:cubicBezTo>
                    <a:pt x="705956" y="756"/>
                    <a:pt x="705156" y="-39"/>
                    <a:pt x="704179" y="-39"/>
                  </a:cubicBezTo>
                  <a:cubicBezTo>
                    <a:pt x="703202" y="-39"/>
                    <a:pt x="702402" y="756"/>
                    <a:pt x="702402" y="1737"/>
                  </a:cubicBezTo>
                  <a:lnTo>
                    <a:pt x="702402" y="70240"/>
                  </a:lnTo>
                  <a:lnTo>
                    <a:pt x="547728" y="70240"/>
                  </a:lnTo>
                  <a:lnTo>
                    <a:pt x="547728" y="1737"/>
                  </a:lnTo>
                  <a:cubicBezTo>
                    <a:pt x="547728" y="756"/>
                    <a:pt x="546929" y="-39"/>
                    <a:pt x="545952" y="-39"/>
                  </a:cubicBezTo>
                  <a:cubicBezTo>
                    <a:pt x="544975" y="-94"/>
                    <a:pt x="544136" y="656"/>
                    <a:pt x="544076" y="1636"/>
                  </a:cubicBezTo>
                  <a:cubicBezTo>
                    <a:pt x="544076" y="1669"/>
                    <a:pt x="544076" y="1704"/>
                    <a:pt x="544076" y="1737"/>
                  </a:cubicBezTo>
                  <a:lnTo>
                    <a:pt x="544076" y="70240"/>
                  </a:lnTo>
                  <a:lnTo>
                    <a:pt x="389699" y="70240"/>
                  </a:lnTo>
                  <a:lnTo>
                    <a:pt x="389699" y="1737"/>
                  </a:lnTo>
                  <a:cubicBezTo>
                    <a:pt x="389699" y="756"/>
                    <a:pt x="388899" y="-39"/>
                    <a:pt x="387922" y="-39"/>
                  </a:cubicBezTo>
                  <a:cubicBezTo>
                    <a:pt x="386945" y="-39"/>
                    <a:pt x="386145" y="756"/>
                    <a:pt x="386145" y="1737"/>
                  </a:cubicBezTo>
                  <a:lnTo>
                    <a:pt x="386145" y="70240"/>
                  </a:lnTo>
                  <a:lnTo>
                    <a:pt x="231768" y="70240"/>
                  </a:lnTo>
                  <a:lnTo>
                    <a:pt x="231768" y="1737"/>
                  </a:lnTo>
                  <a:cubicBezTo>
                    <a:pt x="231768" y="756"/>
                    <a:pt x="230968" y="-39"/>
                    <a:pt x="229991" y="-39"/>
                  </a:cubicBezTo>
                  <a:cubicBezTo>
                    <a:pt x="229014" y="-39"/>
                    <a:pt x="228215" y="756"/>
                    <a:pt x="228215" y="1737"/>
                  </a:cubicBezTo>
                  <a:lnTo>
                    <a:pt x="228215" y="70240"/>
                  </a:lnTo>
                  <a:lnTo>
                    <a:pt x="73837" y="70240"/>
                  </a:lnTo>
                  <a:lnTo>
                    <a:pt x="73837" y="1737"/>
                  </a:lnTo>
                  <a:cubicBezTo>
                    <a:pt x="73837" y="756"/>
                    <a:pt x="73037" y="-39"/>
                    <a:pt x="72060" y="-39"/>
                  </a:cubicBezTo>
                  <a:cubicBezTo>
                    <a:pt x="71063" y="-40"/>
                    <a:pt x="70234" y="740"/>
                    <a:pt x="70185" y="1737"/>
                  </a:cubicBezTo>
                  <a:lnTo>
                    <a:pt x="70185" y="70240"/>
                  </a:lnTo>
                  <a:lnTo>
                    <a:pt x="1682" y="70240"/>
                  </a:lnTo>
                  <a:cubicBezTo>
                    <a:pt x="705" y="70240"/>
                    <a:pt x="-94" y="71039"/>
                    <a:pt x="-94" y="72017"/>
                  </a:cubicBezTo>
                  <a:cubicBezTo>
                    <a:pt x="-94" y="73014"/>
                    <a:pt x="685" y="73843"/>
                    <a:pt x="1682" y="73892"/>
                  </a:cubicBezTo>
                  <a:lnTo>
                    <a:pt x="70185" y="73892"/>
                  </a:lnTo>
                  <a:lnTo>
                    <a:pt x="70185" y="228171"/>
                  </a:lnTo>
                  <a:lnTo>
                    <a:pt x="1682" y="228171"/>
                  </a:lnTo>
                  <a:cubicBezTo>
                    <a:pt x="685" y="228220"/>
                    <a:pt x="-94" y="229049"/>
                    <a:pt x="-94" y="230046"/>
                  </a:cubicBezTo>
                  <a:cubicBezTo>
                    <a:pt x="-94" y="231023"/>
                    <a:pt x="705" y="231823"/>
                    <a:pt x="1682" y="231823"/>
                  </a:cubicBezTo>
                  <a:close/>
                  <a:moveTo>
                    <a:pt x="228116" y="73892"/>
                  </a:moveTo>
                  <a:lnTo>
                    <a:pt x="228116" y="228171"/>
                  </a:lnTo>
                  <a:lnTo>
                    <a:pt x="73837" y="228171"/>
                  </a:lnTo>
                  <a:lnTo>
                    <a:pt x="73837" y="73892"/>
                  </a:lnTo>
                  <a:close/>
                  <a:moveTo>
                    <a:pt x="386047" y="73892"/>
                  </a:moveTo>
                  <a:lnTo>
                    <a:pt x="386047" y="228171"/>
                  </a:lnTo>
                  <a:lnTo>
                    <a:pt x="231768" y="228171"/>
                  </a:lnTo>
                  <a:lnTo>
                    <a:pt x="231768" y="73892"/>
                  </a:lnTo>
                  <a:close/>
                  <a:moveTo>
                    <a:pt x="543978" y="389754"/>
                  </a:moveTo>
                  <a:lnTo>
                    <a:pt x="543978" y="544131"/>
                  </a:lnTo>
                  <a:lnTo>
                    <a:pt x="389699" y="544131"/>
                  </a:lnTo>
                  <a:lnTo>
                    <a:pt x="389699" y="389754"/>
                  </a:lnTo>
                  <a:close/>
                  <a:moveTo>
                    <a:pt x="389600" y="386200"/>
                  </a:moveTo>
                  <a:lnTo>
                    <a:pt x="389600" y="231823"/>
                  </a:lnTo>
                  <a:lnTo>
                    <a:pt x="543978" y="231823"/>
                  </a:lnTo>
                  <a:lnTo>
                    <a:pt x="543978" y="386200"/>
                  </a:lnTo>
                  <a:close/>
                  <a:moveTo>
                    <a:pt x="386047" y="544131"/>
                  </a:moveTo>
                  <a:lnTo>
                    <a:pt x="231768" y="544131"/>
                  </a:lnTo>
                  <a:lnTo>
                    <a:pt x="231768" y="389754"/>
                  </a:lnTo>
                  <a:lnTo>
                    <a:pt x="386145" y="389754"/>
                  </a:lnTo>
                  <a:close/>
                  <a:moveTo>
                    <a:pt x="231669" y="386200"/>
                  </a:moveTo>
                  <a:lnTo>
                    <a:pt x="231669" y="231823"/>
                  </a:lnTo>
                  <a:lnTo>
                    <a:pt x="386047" y="231823"/>
                  </a:lnTo>
                  <a:lnTo>
                    <a:pt x="386047" y="386200"/>
                  </a:lnTo>
                  <a:close/>
                  <a:moveTo>
                    <a:pt x="543978" y="73892"/>
                  </a:moveTo>
                  <a:lnTo>
                    <a:pt x="543978" y="228171"/>
                  </a:lnTo>
                  <a:lnTo>
                    <a:pt x="389699" y="228171"/>
                  </a:lnTo>
                  <a:lnTo>
                    <a:pt x="389699" y="73892"/>
                  </a:lnTo>
                  <a:close/>
                  <a:moveTo>
                    <a:pt x="701908" y="228171"/>
                  </a:moveTo>
                  <a:lnTo>
                    <a:pt x="547728" y="228171"/>
                  </a:lnTo>
                  <a:lnTo>
                    <a:pt x="547728" y="73892"/>
                  </a:lnTo>
                  <a:lnTo>
                    <a:pt x="702106" y="73892"/>
                  </a:lnTo>
                  <a:close/>
                  <a:moveTo>
                    <a:pt x="701908" y="386102"/>
                  </a:moveTo>
                  <a:lnTo>
                    <a:pt x="547728" y="386102"/>
                  </a:lnTo>
                  <a:lnTo>
                    <a:pt x="547728" y="231823"/>
                  </a:lnTo>
                  <a:lnTo>
                    <a:pt x="702106" y="231823"/>
                  </a:lnTo>
                  <a:close/>
                  <a:moveTo>
                    <a:pt x="701908" y="544033"/>
                  </a:moveTo>
                  <a:lnTo>
                    <a:pt x="547728" y="544033"/>
                  </a:lnTo>
                  <a:lnTo>
                    <a:pt x="547728" y="389754"/>
                  </a:lnTo>
                  <a:lnTo>
                    <a:pt x="702106" y="389754"/>
                  </a:lnTo>
                  <a:close/>
                  <a:moveTo>
                    <a:pt x="547531" y="701963"/>
                  </a:moveTo>
                  <a:lnTo>
                    <a:pt x="547531" y="547783"/>
                  </a:lnTo>
                  <a:lnTo>
                    <a:pt x="701908" y="547783"/>
                  </a:lnTo>
                  <a:lnTo>
                    <a:pt x="701908" y="702062"/>
                  </a:lnTo>
                  <a:close/>
                  <a:moveTo>
                    <a:pt x="389600" y="701963"/>
                  </a:moveTo>
                  <a:lnTo>
                    <a:pt x="389600" y="547783"/>
                  </a:lnTo>
                  <a:lnTo>
                    <a:pt x="543978" y="547783"/>
                  </a:lnTo>
                  <a:lnTo>
                    <a:pt x="543978" y="702062"/>
                  </a:lnTo>
                  <a:close/>
                  <a:moveTo>
                    <a:pt x="231669" y="701963"/>
                  </a:moveTo>
                  <a:lnTo>
                    <a:pt x="231669" y="547783"/>
                  </a:lnTo>
                  <a:lnTo>
                    <a:pt x="386047" y="547783"/>
                  </a:lnTo>
                  <a:lnTo>
                    <a:pt x="386047" y="702062"/>
                  </a:lnTo>
                  <a:close/>
                  <a:moveTo>
                    <a:pt x="73738" y="547685"/>
                  </a:moveTo>
                  <a:lnTo>
                    <a:pt x="228116" y="547685"/>
                  </a:lnTo>
                  <a:lnTo>
                    <a:pt x="228116" y="701963"/>
                  </a:lnTo>
                  <a:lnTo>
                    <a:pt x="73837" y="701963"/>
                  </a:lnTo>
                  <a:close/>
                  <a:moveTo>
                    <a:pt x="73738" y="389754"/>
                  </a:moveTo>
                  <a:lnTo>
                    <a:pt x="228116" y="389754"/>
                  </a:lnTo>
                  <a:lnTo>
                    <a:pt x="228116" y="544131"/>
                  </a:lnTo>
                  <a:lnTo>
                    <a:pt x="73837" y="544131"/>
                  </a:lnTo>
                  <a:close/>
                  <a:moveTo>
                    <a:pt x="73738" y="231823"/>
                  </a:moveTo>
                  <a:lnTo>
                    <a:pt x="228116" y="231823"/>
                  </a:lnTo>
                  <a:lnTo>
                    <a:pt x="228116" y="386200"/>
                  </a:lnTo>
                  <a:lnTo>
                    <a:pt x="73837" y="386200"/>
                  </a:lnTo>
                  <a:close/>
                </a:path>
              </a:pathLst>
            </a:custGeom>
            <a:solidFill>
              <a:schemeClr val="tx1">
                <a:lumMod val="50000"/>
                <a:lumOff val="50000"/>
                <a:alpha val="50000"/>
              </a:schemeClr>
            </a:solidFill>
            <a:ln w="9849" cap="flat">
              <a:noFill/>
              <a:prstDash val="solid"/>
              <a:miter/>
            </a:ln>
          </p:spPr>
          <p:txBody>
            <a:bodyPr rtlCol="0" anchor="ctr"/>
            <a:lstStyle/>
            <a:p>
              <a:endParaRPr lang="zh-CN" altLang="en-US"/>
            </a:p>
          </p:txBody>
        </p:sp>
        <p:sp>
          <p:nvSpPr>
            <p:cNvPr id="1114" name="任意多边形: 形状 1113"/>
            <p:cNvSpPr/>
            <p:nvPr/>
          </p:nvSpPr>
          <p:spPr>
            <a:xfrm>
              <a:off x="5462650" y="2078570"/>
              <a:ext cx="790384" cy="681468"/>
            </a:xfrm>
            <a:custGeom>
              <a:avLst/>
              <a:gdLst>
                <a:gd name="connsiteX0" fmla="*/ 783035 w 790384"/>
                <a:gd name="connsiteY0" fmla="*/ 681419 h 681468"/>
                <a:gd name="connsiteX1" fmla="*/ 790290 w 790384"/>
                <a:gd name="connsiteY1" fmla="*/ 674263 h 681468"/>
                <a:gd name="connsiteX2" fmla="*/ 788760 w 790384"/>
                <a:gd name="connsiteY2" fmla="*/ 669772 h 681468"/>
                <a:gd name="connsiteX3" fmla="*/ 581476 w 790384"/>
                <a:gd name="connsiteY3" fmla="*/ 404645 h 681468"/>
                <a:gd name="connsiteX4" fmla="*/ 574369 w 790384"/>
                <a:gd name="connsiteY4" fmla="*/ 401980 h 681468"/>
                <a:gd name="connsiteX5" fmla="*/ 390083 w 790384"/>
                <a:gd name="connsiteY5" fmla="*/ 438107 h 681468"/>
                <a:gd name="connsiteX6" fmla="*/ 251894 w 790384"/>
                <a:gd name="connsiteY6" fmla="*/ 210292 h 681468"/>
                <a:gd name="connsiteX7" fmla="*/ 243208 w 790384"/>
                <a:gd name="connsiteY7" fmla="*/ 207331 h 681468"/>
                <a:gd name="connsiteX8" fmla="*/ 100675 w 790384"/>
                <a:gd name="connsiteY8" fmla="*/ 259349 h 681468"/>
                <a:gd name="connsiteX9" fmla="*/ 14010 w 790384"/>
                <a:gd name="connsiteY9" fmla="*/ 4883 h 681468"/>
                <a:gd name="connsiteX10" fmla="*/ 4831 w 790384"/>
                <a:gd name="connsiteY10" fmla="*/ 342 h 681468"/>
                <a:gd name="connsiteX11" fmla="*/ 290 w 790384"/>
                <a:gd name="connsiteY11" fmla="*/ 9522 h 681468"/>
                <a:gd name="connsiteX12" fmla="*/ 89126 w 790384"/>
                <a:gd name="connsiteY12" fmla="*/ 270996 h 681468"/>
                <a:gd name="connsiteX13" fmla="*/ 92778 w 790384"/>
                <a:gd name="connsiteY13" fmla="*/ 275142 h 681468"/>
                <a:gd name="connsiteX14" fmla="*/ 98405 w 790384"/>
                <a:gd name="connsiteY14" fmla="*/ 275142 h 681468"/>
                <a:gd name="connsiteX15" fmla="*/ 242319 w 790384"/>
                <a:gd name="connsiteY15" fmla="*/ 222630 h 681468"/>
                <a:gd name="connsiteX16" fmla="*/ 380015 w 790384"/>
                <a:gd name="connsiteY16" fmla="*/ 449656 h 681468"/>
                <a:gd name="connsiteX17" fmla="*/ 387517 w 790384"/>
                <a:gd name="connsiteY17" fmla="*/ 452913 h 681468"/>
                <a:gd name="connsiteX18" fmla="*/ 572889 w 790384"/>
                <a:gd name="connsiteY18" fmla="*/ 417082 h 681468"/>
                <a:gd name="connsiteX19" fmla="*/ 777014 w 790384"/>
                <a:gd name="connsiteY19" fmla="*/ 678754 h 681468"/>
                <a:gd name="connsiteX20" fmla="*/ 783035 w 790384"/>
                <a:gd name="connsiteY20" fmla="*/ 681419 h 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90384" h="681468">
                  <a:moveTo>
                    <a:pt x="783035" y="681419"/>
                  </a:moveTo>
                  <a:cubicBezTo>
                    <a:pt x="787013" y="681449"/>
                    <a:pt x="790261" y="678241"/>
                    <a:pt x="790290" y="674263"/>
                  </a:cubicBezTo>
                  <a:cubicBezTo>
                    <a:pt x="790300" y="672634"/>
                    <a:pt x="789767" y="671055"/>
                    <a:pt x="788760" y="669772"/>
                  </a:cubicBezTo>
                  <a:lnTo>
                    <a:pt x="581476" y="404645"/>
                  </a:lnTo>
                  <a:cubicBezTo>
                    <a:pt x="579788" y="402504"/>
                    <a:pt x="577054" y="401467"/>
                    <a:pt x="574369" y="401980"/>
                  </a:cubicBezTo>
                  <a:lnTo>
                    <a:pt x="390083" y="438107"/>
                  </a:lnTo>
                  <a:lnTo>
                    <a:pt x="251894" y="210292"/>
                  </a:lnTo>
                  <a:cubicBezTo>
                    <a:pt x="250038" y="207409"/>
                    <a:pt x="246435" y="206185"/>
                    <a:pt x="243208" y="207331"/>
                  </a:cubicBezTo>
                  <a:lnTo>
                    <a:pt x="100675" y="259349"/>
                  </a:lnTo>
                  <a:lnTo>
                    <a:pt x="14010" y="4883"/>
                  </a:lnTo>
                  <a:cubicBezTo>
                    <a:pt x="12727" y="1092"/>
                    <a:pt x="8621" y="-941"/>
                    <a:pt x="4831" y="342"/>
                  </a:cubicBezTo>
                  <a:cubicBezTo>
                    <a:pt x="1040" y="1625"/>
                    <a:pt x="-993" y="5732"/>
                    <a:pt x="290" y="9522"/>
                  </a:cubicBezTo>
                  <a:lnTo>
                    <a:pt x="89126" y="270996"/>
                  </a:lnTo>
                  <a:cubicBezTo>
                    <a:pt x="89718" y="272823"/>
                    <a:pt x="91041" y="274333"/>
                    <a:pt x="92778" y="275142"/>
                  </a:cubicBezTo>
                  <a:cubicBezTo>
                    <a:pt x="94575" y="275932"/>
                    <a:pt x="96608" y="275932"/>
                    <a:pt x="98405" y="275142"/>
                  </a:cubicBezTo>
                  <a:lnTo>
                    <a:pt x="242319" y="222630"/>
                  </a:lnTo>
                  <a:lnTo>
                    <a:pt x="380015" y="449656"/>
                  </a:lnTo>
                  <a:cubicBezTo>
                    <a:pt x="381555" y="452242"/>
                    <a:pt x="384576" y="453555"/>
                    <a:pt x="387517" y="452913"/>
                  </a:cubicBezTo>
                  <a:lnTo>
                    <a:pt x="572889" y="417082"/>
                  </a:lnTo>
                  <a:lnTo>
                    <a:pt x="777014" y="678754"/>
                  </a:lnTo>
                  <a:cubicBezTo>
                    <a:pt x="778495" y="680531"/>
                    <a:pt x="780726" y="681518"/>
                    <a:pt x="783035" y="681419"/>
                  </a:cubicBezTo>
                  <a:close/>
                </a:path>
              </a:pathLst>
            </a:custGeom>
            <a:solidFill>
              <a:schemeClr val="accent1"/>
            </a:solidFill>
            <a:ln w="9849" cap="flat">
              <a:noFill/>
              <a:prstDash val="solid"/>
              <a:miter/>
            </a:ln>
          </p:spPr>
          <p:txBody>
            <a:bodyPr rtlCol="0" anchor="ctr"/>
            <a:lstStyle/>
            <a:p>
              <a:endParaRPr lang="zh-CN" altLang="en-US"/>
            </a:p>
          </p:txBody>
        </p:sp>
        <p:sp>
          <p:nvSpPr>
            <p:cNvPr id="1115" name="任意多边形: 形状 1114"/>
            <p:cNvSpPr/>
            <p:nvPr/>
          </p:nvSpPr>
          <p:spPr>
            <a:xfrm>
              <a:off x="7193760" y="4224052"/>
              <a:ext cx="238574" cy="394629"/>
            </a:xfrm>
            <a:custGeom>
              <a:avLst/>
              <a:gdLst>
                <a:gd name="connsiteX0" fmla="*/ 0 w 238574"/>
                <a:gd name="connsiteY0" fmla="*/ 0 h 394629"/>
                <a:gd name="connsiteX1" fmla="*/ 238575 w 238574"/>
                <a:gd name="connsiteY1" fmla="*/ 0 h 394629"/>
                <a:gd name="connsiteX2" fmla="*/ 238575 w 238574"/>
                <a:gd name="connsiteY2" fmla="*/ 394630 h 394629"/>
                <a:gd name="connsiteX3" fmla="*/ 0 w 238574"/>
                <a:gd name="connsiteY3" fmla="*/ 394630 h 394629"/>
              </a:gdLst>
              <a:ahLst/>
              <a:cxnLst>
                <a:cxn ang="0">
                  <a:pos x="connsiteX0" y="connsiteY0"/>
                </a:cxn>
                <a:cxn ang="0">
                  <a:pos x="connsiteX1" y="connsiteY1"/>
                </a:cxn>
                <a:cxn ang="0">
                  <a:pos x="connsiteX2" y="connsiteY2"/>
                </a:cxn>
                <a:cxn ang="0">
                  <a:pos x="connsiteX3" y="connsiteY3"/>
                </a:cxn>
              </a:cxnLst>
              <a:rect l="l" t="t" r="r" b="b"/>
              <a:pathLst>
                <a:path w="238574" h="394629">
                  <a:moveTo>
                    <a:pt x="0" y="0"/>
                  </a:moveTo>
                  <a:lnTo>
                    <a:pt x="238575" y="0"/>
                  </a:lnTo>
                  <a:lnTo>
                    <a:pt x="238575" y="394630"/>
                  </a:lnTo>
                  <a:lnTo>
                    <a:pt x="0" y="394630"/>
                  </a:lnTo>
                  <a:close/>
                </a:path>
              </a:pathLst>
            </a:custGeom>
            <a:solidFill>
              <a:schemeClr val="accent2"/>
            </a:solidFill>
            <a:ln w="9849"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p>
          </p:txBody>
        </p:sp>
        <p:sp>
          <p:nvSpPr>
            <p:cNvPr id="864" name="任意多边形: 形状 863"/>
            <p:cNvSpPr/>
            <p:nvPr/>
          </p:nvSpPr>
          <p:spPr>
            <a:xfrm>
              <a:off x="6406178" y="4144000"/>
              <a:ext cx="238574" cy="474681"/>
            </a:xfrm>
            <a:custGeom>
              <a:avLst/>
              <a:gdLst>
                <a:gd name="connsiteX0" fmla="*/ 0 w 238574"/>
                <a:gd name="connsiteY0" fmla="*/ 0 h 474681"/>
                <a:gd name="connsiteX1" fmla="*/ 238574 w 238574"/>
                <a:gd name="connsiteY1" fmla="*/ 0 h 474681"/>
                <a:gd name="connsiteX2" fmla="*/ 238574 w 238574"/>
                <a:gd name="connsiteY2" fmla="*/ 474681 h 474681"/>
                <a:gd name="connsiteX3" fmla="*/ 0 w 238574"/>
                <a:gd name="connsiteY3" fmla="*/ 474681 h 474681"/>
              </a:gdLst>
              <a:ahLst/>
              <a:cxnLst>
                <a:cxn ang="0">
                  <a:pos x="connsiteX0" y="connsiteY0"/>
                </a:cxn>
                <a:cxn ang="0">
                  <a:pos x="connsiteX1" y="connsiteY1"/>
                </a:cxn>
                <a:cxn ang="0">
                  <a:pos x="connsiteX2" y="connsiteY2"/>
                </a:cxn>
                <a:cxn ang="0">
                  <a:pos x="connsiteX3" y="connsiteY3"/>
                </a:cxn>
              </a:cxnLst>
              <a:rect l="l" t="t" r="r" b="b"/>
              <a:pathLst>
                <a:path w="238574" h="474681">
                  <a:moveTo>
                    <a:pt x="0" y="0"/>
                  </a:moveTo>
                  <a:lnTo>
                    <a:pt x="238574" y="0"/>
                  </a:lnTo>
                  <a:lnTo>
                    <a:pt x="238574" y="474681"/>
                  </a:lnTo>
                  <a:lnTo>
                    <a:pt x="0" y="474681"/>
                  </a:lnTo>
                  <a:close/>
                </a:path>
              </a:pathLst>
            </a:custGeom>
            <a:solidFill>
              <a:schemeClr val="accent1"/>
            </a:solidFill>
            <a:ln w="9849"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p>
          </p:txBody>
        </p:sp>
        <p:sp>
          <p:nvSpPr>
            <p:cNvPr id="865" name="任意多边形: 形状 864"/>
            <p:cNvSpPr/>
            <p:nvPr/>
          </p:nvSpPr>
          <p:spPr>
            <a:xfrm>
              <a:off x="6012338" y="3899898"/>
              <a:ext cx="238673" cy="718783"/>
            </a:xfrm>
            <a:custGeom>
              <a:avLst/>
              <a:gdLst>
                <a:gd name="connsiteX0" fmla="*/ 0 w 238673"/>
                <a:gd name="connsiteY0" fmla="*/ 0 h 718783"/>
                <a:gd name="connsiteX1" fmla="*/ 238673 w 238673"/>
                <a:gd name="connsiteY1" fmla="*/ 0 h 718783"/>
                <a:gd name="connsiteX2" fmla="*/ 238673 w 238673"/>
                <a:gd name="connsiteY2" fmla="*/ 718783 h 718783"/>
                <a:gd name="connsiteX3" fmla="*/ 0 w 238673"/>
                <a:gd name="connsiteY3" fmla="*/ 718783 h 718783"/>
              </a:gdLst>
              <a:ahLst/>
              <a:cxnLst>
                <a:cxn ang="0">
                  <a:pos x="connsiteX0" y="connsiteY0"/>
                </a:cxn>
                <a:cxn ang="0">
                  <a:pos x="connsiteX1" y="connsiteY1"/>
                </a:cxn>
                <a:cxn ang="0">
                  <a:pos x="connsiteX2" y="connsiteY2"/>
                </a:cxn>
                <a:cxn ang="0">
                  <a:pos x="connsiteX3" y="connsiteY3"/>
                </a:cxn>
              </a:cxnLst>
              <a:rect l="l" t="t" r="r" b="b"/>
              <a:pathLst>
                <a:path w="238673" h="718783">
                  <a:moveTo>
                    <a:pt x="0" y="0"/>
                  </a:moveTo>
                  <a:lnTo>
                    <a:pt x="238673" y="0"/>
                  </a:lnTo>
                  <a:lnTo>
                    <a:pt x="238673" y="718783"/>
                  </a:lnTo>
                  <a:lnTo>
                    <a:pt x="0" y="718783"/>
                  </a:lnTo>
                  <a:close/>
                </a:path>
              </a:pathLst>
            </a:custGeom>
            <a:solidFill>
              <a:schemeClr val="accent2"/>
            </a:solidFill>
            <a:ln w="9849"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p>
          </p:txBody>
        </p:sp>
        <p:sp>
          <p:nvSpPr>
            <p:cNvPr id="866" name="Freeform 1801_1"/>
            <p:cNvSpPr/>
            <p:nvPr/>
          </p:nvSpPr>
          <p:spPr>
            <a:xfrm>
              <a:off x="6820549" y="4224052"/>
              <a:ext cx="238574" cy="394629"/>
            </a:xfrm>
            <a:custGeom>
              <a:avLst/>
              <a:gdLst>
                <a:gd name="connsiteX0" fmla="*/ 0 w 238574"/>
                <a:gd name="connsiteY0" fmla="*/ 0 h 394629"/>
                <a:gd name="connsiteX1" fmla="*/ 238575 w 238574"/>
                <a:gd name="connsiteY1" fmla="*/ 0 h 394629"/>
                <a:gd name="connsiteX2" fmla="*/ 238575 w 238574"/>
                <a:gd name="connsiteY2" fmla="*/ 394630 h 394629"/>
                <a:gd name="connsiteX3" fmla="*/ 0 w 238574"/>
                <a:gd name="connsiteY3" fmla="*/ 394630 h 394629"/>
              </a:gdLst>
              <a:ahLst/>
              <a:cxnLst>
                <a:cxn ang="0">
                  <a:pos x="connsiteX0" y="connsiteY0"/>
                </a:cxn>
                <a:cxn ang="0">
                  <a:pos x="connsiteX1" y="connsiteY1"/>
                </a:cxn>
                <a:cxn ang="0">
                  <a:pos x="connsiteX2" y="connsiteY2"/>
                </a:cxn>
                <a:cxn ang="0">
                  <a:pos x="connsiteX3" y="connsiteY3"/>
                </a:cxn>
              </a:cxnLst>
              <a:rect l="l" t="t" r="r" b="b"/>
              <a:pathLst>
                <a:path w="238574" h="394629">
                  <a:moveTo>
                    <a:pt x="0" y="0"/>
                  </a:moveTo>
                  <a:lnTo>
                    <a:pt x="238575" y="0"/>
                  </a:lnTo>
                  <a:lnTo>
                    <a:pt x="238575" y="394630"/>
                  </a:lnTo>
                  <a:lnTo>
                    <a:pt x="0" y="394630"/>
                  </a:lnTo>
                  <a:close/>
                </a:path>
              </a:pathLst>
            </a:custGeom>
            <a:solidFill>
              <a:schemeClr val="accent1"/>
            </a:solidFill>
            <a:ln w="9849"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p>
          </p:txBody>
        </p:sp>
        <p:sp>
          <p:nvSpPr>
            <p:cNvPr id="867" name="任意多边形: 形状 866"/>
            <p:cNvSpPr/>
            <p:nvPr/>
          </p:nvSpPr>
          <p:spPr>
            <a:xfrm>
              <a:off x="5618596" y="3690245"/>
              <a:ext cx="238574" cy="928436"/>
            </a:xfrm>
            <a:custGeom>
              <a:avLst/>
              <a:gdLst>
                <a:gd name="connsiteX0" fmla="*/ 0 w 238574"/>
                <a:gd name="connsiteY0" fmla="*/ 0 h 928436"/>
                <a:gd name="connsiteX1" fmla="*/ 238574 w 238574"/>
                <a:gd name="connsiteY1" fmla="*/ 0 h 928436"/>
                <a:gd name="connsiteX2" fmla="*/ 238574 w 238574"/>
                <a:gd name="connsiteY2" fmla="*/ 928436 h 928436"/>
                <a:gd name="connsiteX3" fmla="*/ 0 w 238574"/>
                <a:gd name="connsiteY3" fmla="*/ 928436 h 928436"/>
              </a:gdLst>
              <a:ahLst/>
              <a:cxnLst>
                <a:cxn ang="0">
                  <a:pos x="connsiteX0" y="connsiteY0"/>
                </a:cxn>
                <a:cxn ang="0">
                  <a:pos x="connsiteX1" y="connsiteY1"/>
                </a:cxn>
                <a:cxn ang="0">
                  <a:pos x="connsiteX2" y="connsiteY2"/>
                </a:cxn>
                <a:cxn ang="0">
                  <a:pos x="connsiteX3" y="connsiteY3"/>
                </a:cxn>
              </a:cxnLst>
              <a:rect l="l" t="t" r="r" b="b"/>
              <a:pathLst>
                <a:path w="238574" h="928436">
                  <a:moveTo>
                    <a:pt x="0" y="0"/>
                  </a:moveTo>
                  <a:lnTo>
                    <a:pt x="238574" y="0"/>
                  </a:lnTo>
                  <a:lnTo>
                    <a:pt x="238574" y="928436"/>
                  </a:lnTo>
                  <a:lnTo>
                    <a:pt x="0" y="928436"/>
                  </a:lnTo>
                  <a:close/>
                </a:path>
              </a:pathLst>
            </a:custGeom>
            <a:solidFill>
              <a:schemeClr val="accent1"/>
            </a:solidFill>
            <a:ln w="9849"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p>
          </p:txBody>
        </p:sp>
        <p:sp>
          <p:nvSpPr>
            <p:cNvPr id="868" name="任意多边形: 形状 867"/>
            <p:cNvSpPr/>
            <p:nvPr/>
          </p:nvSpPr>
          <p:spPr>
            <a:xfrm>
              <a:off x="5224756" y="3431929"/>
              <a:ext cx="238673" cy="1186752"/>
            </a:xfrm>
            <a:custGeom>
              <a:avLst/>
              <a:gdLst>
                <a:gd name="connsiteX0" fmla="*/ 0 w 238673"/>
                <a:gd name="connsiteY0" fmla="*/ 0 h 1186752"/>
                <a:gd name="connsiteX1" fmla="*/ 238673 w 238673"/>
                <a:gd name="connsiteY1" fmla="*/ 0 h 1186752"/>
                <a:gd name="connsiteX2" fmla="*/ 238673 w 238673"/>
                <a:gd name="connsiteY2" fmla="*/ 1186752 h 1186752"/>
                <a:gd name="connsiteX3" fmla="*/ 0 w 238673"/>
                <a:gd name="connsiteY3" fmla="*/ 1186752 h 1186752"/>
              </a:gdLst>
              <a:ahLst/>
              <a:cxnLst>
                <a:cxn ang="0">
                  <a:pos x="connsiteX0" y="connsiteY0"/>
                </a:cxn>
                <a:cxn ang="0">
                  <a:pos x="connsiteX1" y="connsiteY1"/>
                </a:cxn>
                <a:cxn ang="0">
                  <a:pos x="connsiteX2" y="connsiteY2"/>
                </a:cxn>
                <a:cxn ang="0">
                  <a:pos x="connsiteX3" y="connsiteY3"/>
                </a:cxn>
              </a:cxnLst>
              <a:rect l="l" t="t" r="r" b="b"/>
              <a:pathLst>
                <a:path w="238673" h="1186752">
                  <a:moveTo>
                    <a:pt x="0" y="0"/>
                  </a:moveTo>
                  <a:lnTo>
                    <a:pt x="238673" y="0"/>
                  </a:lnTo>
                  <a:lnTo>
                    <a:pt x="238673" y="1186752"/>
                  </a:lnTo>
                  <a:lnTo>
                    <a:pt x="0" y="1186752"/>
                  </a:lnTo>
                  <a:close/>
                </a:path>
              </a:pathLst>
            </a:custGeom>
            <a:solidFill>
              <a:schemeClr val="accent1"/>
            </a:solidFill>
            <a:ln w="9849"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p>
          </p:txBody>
        </p:sp>
        <p:sp>
          <p:nvSpPr>
            <p:cNvPr id="869" name="任意多边形: 形状 868"/>
            <p:cNvSpPr/>
            <p:nvPr/>
          </p:nvSpPr>
          <p:spPr>
            <a:xfrm>
              <a:off x="6502615" y="3066714"/>
              <a:ext cx="730430" cy="730430"/>
            </a:xfrm>
            <a:custGeom>
              <a:avLst/>
              <a:gdLst>
                <a:gd name="connsiteX0" fmla="*/ -94 w 730430"/>
                <a:gd name="connsiteY0" fmla="*/ 365173 h 730430"/>
                <a:gd name="connsiteX1" fmla="*/ 365121 w 730430"/>
                <a:gd name="connsiteY1" fmla="*/ 730388 h 730430"/>
                <a:gd name="connsiteX2" fmla="*/ 730336 w 730430"/>
                <a:gd name="connsiteY2" fmla="*/ 365173 h 730430"/>
                <a:gd name="connsiteX3" fmla="*/ 365121 w 730430"/>
                <a:gd name="connsiteY3" fmla="*/ -42 h 730430"/>
                <a:gd name="connsiteX4" fmla="*/ -94 w 730430"/>
                <a:gd name="connsiteY4" fmla="*/ 365173 h 730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430" h="730430">
                  <a:moveTo>
                    <a:pt x="-94" y="365173"/>
                  </a:moveTo>
                  <a:cubicBezTo>
                    <a:pt x="-94" y="566880"/>
                    <a:pt x="163413" y="730388"/>
                    <a:pt x="365121" y="730388"/>
                  </a:cubicBezTo>
                  <a:cubicBezTo>
                    <a:pt x="566828" y="730388"/>
                    <a:pt x="730336" y="566880"/>
                    <a:pt x="730336" y="365173"/>
                  </a:cubicBezTo>
                  <a:cubicBezTo>
                    <a:pt x="730336" y="163466"/>
                    <a:pt x="566828" y="-42"/>
                    <a:pt x="365121" y="-42"/>
                  </a:cubicBezTo>
                  <a:cubicBezTo>
                    <a:pt x="163413" y="-42"/>
                    <a:pt x="-94" y="163466"/>
                    <a:pt x="-94" y="365173"/>
                  </a:cubicBezTo>
                  <a:close/>
                </a:path>
              </a:pathLst>
            </a:custGeom>
            <a:solidFill>
              <a:schemeClr val="accent2">
                <a:lumMod val="60000"/>
                <a:lumOff val="40000"/>
              </a:schemeClr>
            </a:solidFill>
            <a:ln w="9849" cap="flat">
              <a:noFill/>
              <a:prstDash val="solid"/>
              <a:miter/>
            </a:ln>
          </p:spPr>
          <p:txBody>
            <a:bodyPr rtlCol="0" anchor="ctr"/>
            <a:lstStyle/>
            <a:p>
              <a:endParaRPr lang="zh-CN" altLang="en-US"/>
            </a:p>
          </p:txBody>
        </p:sp>
        <p:sp>
          <p:nvSpPr>
            <p:cNvPr id="870" name="任意多边形: 形状 869"/>
            <p:cNvSpPr/>
            <p:nvPr/>
          </p:nvSpPr>
          <p:spPr>
            <a:xfrm>
              <a:off x="6502614" y="3067010"/>
              <a:ext cx="406771" cy="381699"/>
            </a:xfrm>
            <a:custGeom>
              <a:avLst/>
              <a:gdLst>
                <a:gd name="connsiteX0" fmla="*/ 399 w 406771"/>
                <a:gd name="connsiteY0" fmla="*/ 381657 h 381699"/>
                <a:gd name="connsiteX1" fmla="*/ -94 w 406771"/>
                <a:gd name="connsiteY1" fmla="*/ 364877 h 381699"/>
                <a:gd name="connsiteX2" fmla="*/ 363838 w 406771"/>
                <a:gd name="connsiteY2" fmla="*/ -42 h 381699"/>
                <a:gd name="connsiteX3" fmla="*/ 406677 w 406771"/>
                <a:gd name="connsiteY3" fmla="*/ 2426 h 381699"/>
                <a:gd name="connsiteX4" fmla="*/ 364924 w 406771"/>
                <a:gd name="connsiteY4" fmla="*/ 364976 h 381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771" h="381699">
                  <a:moveTo>
                    <a:pt x="399" y="381657"/>
                  </a:moveTo>
                  <a:cubicBezTo>
                    <a:pt x="399" y="376130"/>
                    <a:pt x="-94" y="370504"/>
                    <a:pt x="-94" y="364877"/>
                  </a:cubicBezTo>
                  <a:cubicBezTo>
                    <a:pt x="-371" y="163614"/>
                    <a:pt x="162575" y="235"/>
                    <a:pt x="363838" y="-42"/>
                  </a:cubicBezTo>
                  <a:cubicBezTo>
                    <a:pt x="378151" y="-62"/>
                    <a:pt x="392453" y="758"/>
                    <a:pt x="406677" y="2426"/>
                  </a:cubicBezTo>
                  <a:lnTo>
                    <a:pt x="364924" y="364976"/>
                  </a:lnTo>
                  <a:close/>
                </a:path>
              </a:pathLst>
            </a:custGeom>
            <a:solidFill>
              <a:schemeClr val="accent2"/>
            </a:solidFill>
            <a:ln w="9849"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a:p>
          </p:txBody>
        </p:sp>
        <p:sp>
          <p:nvSpPr>
            <p:cNvPr id="871" name="任意多边形: 形状 870"/>
            <p:cNvSpPr/>
            <p:nvPr/>
          </p:nvSpPr>
          <p:spPr>
            <a:xfrm>
              <a:off x="5674366" y="4542085"/>
              <a:ext cx="2530941" cy="1000689"/>
            </a:xfrm>
            <a:custGeom>
              <a:avLst/>
              <a:gdLst>
                <a:gd name="connsiteX0" fmla="*/ 2078573 w 2530941"/>
                <a:gd name="connsiteY0" fmla="*/ -42 h 1000689"/>
                <a:gd name="connsiteX1" fmla="*/ 19844 w 2530941"/>
                <a:gd name="connsiteY1" fmla="*/ -42 h 1000689"/>
                <a:gd name="connsiteX2" fmla="*/ 103 w 2530941"/>
                <a:gd name="connsiteY2" fmla="*/ 945 h 1000689"/>
                <a:gd name="connsiteX3" fmla="*/ 432241 w 2530941"/>
                <a:gd name="connsiteY3" fmla="*/ 452134 h 1000689"/>
                <a:gd name="connsiteX4" fmla="*/ 432241 w 2530941"/>
                <a:gd name="connsiteY4" fmla="*/ 548373 h 1000689"/>
                <a:gd name="connsiteX5" fmla="*/ -94 w 2530941"/>
                <a:gd name="connsiteY5" fmla="*/ 999562 h 1000689"/>
                <a:gd name="connsiteX6" fmla="*/ 19647 w 2530941"/>
                <a:gd name="connsiteY6" fmla="*/ 1000648 h 1000689"/>
                <a:gd name="connsiteX7" fmla="*/ 2078573 w 2530941"/>
                <a:gd name="connsiteY7" fmla="*/ 1000648 h 1000689"/>
                <a:gd name="connsiteX8" fmla="*/ 2530847 w 2530941"/>
                <a:gd name="connsiteY8" fmla="*/ 548373 h 1000689"/>
                <a:gd name="connsiteX9" fmla="*/ 2530847 w 2530941"/>
                <a:gd name="connsiteY9" fmla="*/ 452134 h 1000689"/>
                <a:gd name="connsiteX10" fmla="*/ 2078573 w 2530941"/>
                <a:gd name="connsiteY10" fmla="*/ -42 h 1000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30941" h="1000689">
                  <a:moveTo>
                    <a:pt x="2078573" y="-42"/>
                  </a:moveTo>
                  <a:lnTo>
                    <a:pt x="19844" y="-42"/>
                  </a:lnTo>
                  <a:cubicBezTo>
                    <a:pt x="13132" y="-42"/>
                    <a:pt x="6519" y="649"/>
                    <a:pt x="103" y="945"/>
                  </a:cubicBezTo>
                  <a:cubicBezTo>
                    <a:pt x="241658" y="11506"/>
                    <a:pt x="432103" y="210341"/>
                    <a:pt x="432241" y="452134"/>
                  </a:cubicBezTo>
                  <a:lnTo>
                    <a:pt x="432241" y="548373"/>
                  </a:lnTo>
                  <a:cubicBezTo>
                    <a:pt x="432093" y="790234"/>
                    <a:pt x="241540" y="989099"/>
                    <a:pt x="-94" y="999562"/>
                  </a:cubicBezTo>
                  <a:cubicBezTo>
                    <a:pt x="6519" y="999562"/>
                    <a:pt x="13132" y="1000648"/>
                    <a:pt x="19647" y="1000648"/>
                  </a:cubicBezTo>
                  <a:lnTo>
                    <a:pt x="2078573" y="1000648"/>
                  </a:lnTo>
                  <a:cubicBezTo>
                    <a:pt x="2328331" y="1000588"/>
                    <a:pt x="2530788" y="798131"/>
                    <a:pt x="2530847" y="548373"/>
                  </a:cubicBezTo>
                  <a:lnTo>
                    <a:pt x="2530847" y="452134"/>
                  </a:lnTo>
                  <a:cubicBezTo>
                    <a:pt x="2530739" y="202415"/>
                    <a:pt x="2328291" y="17"/>
                    <a:pt x="2078573" y="-42"/>
                  </a:cubicBezTo>
                  <a:close/>
                </a:path>
              </a:pathLst>
            </a:custGeom>
            <a:solidFill>
              <a:schemeClr val="bg1">
                <a:lumMod val="85000"/>
              </a:schemeClr>
            </a:solidFill>
            <a:ln w="9849" cap="flat">
              <a:noFill/>
              <a:prstDash val="solid"/>
              <a:miter/>
            </a:ln>
          </p:spPr>
          <p:txBody>
            <a:bodyPr rot="0" spcFirstLastPara="0" vertOverflow="overflow" horzOverflow="overflow" vert="horz" wrap="square" lIns="91440" tIns="45720" rIns="91440" bIns="45720" numCol="1" spcCol="0" rtlCol="0" fromWordArt="0" anchor="ctr" anchorCtr="0" forceAA="0" compatLnSpc="1">
              <a:noAutofit/>
            </a:bodyPr>
            <a:lstStyle/>
            <a:p>
              <a:endParaRPr lang="zh-CN" altLang="en-US" dirty="0"/>
            </a:p>
          </p:txBody>
        </p:sp>
      </p:grpSp>
      <p:graphicFrame>
        <p:nvGraphicFramePr>
          <p:cNvPr id="3" name="图表 2"/>
          <p:cNvGraphicFramePr/>
          <p:nvPr/>
        </p:nvGraphicFramePr>
        <p:xfrm>
          <a:off x="4431665" y="2353310"/>
          <a:ext cx="6839585" cy="3589020"/>
        </p:xfrm>
        <a:graphic>
          <a:graphicData uri="http://schemas.openxmlformats.org/drawingml/2006/chart">
            <c:chart xmlns:c="http://schemas.openxmlformats.org/drawingml/2006/chart" xmlns:r="http://schemas.openxmlformats.org/officeDocument/2006/relationships" r:id="rId1"/>
          </a:graphicData>
        </a:graphic>
      </p:graphicFrame>
      <p:sp>
        <p:nvSpPr>
          <p:cNvPr id="4" name="文本框 3"/>
          <p:cNvSpPr txBox="1"/>
          <p:nvPr/>
        </p:nvSpPr>
        <p:spPr>
          <a:xfrm>
            <a:off x="783590" y="1293495"/>
            <a:ext cx="11191240" cy="922020"/>
          </a:xfrm>
          <a:prstGeom prst="rect">
            <a:avLst/>
          </a:prstGeom>
          <a:noFill/>
        </p:spPr>
        <p:txBody>
          <a:bodyPr wrap="square" rtlCol="0">
            <a:spAutoFit/>
          </a:bodyPr>
          <a:p>
            <a:r>
              <a:rPr lang="zh-CN" altLang="en-US">
                <a:sym typeface="+mn-ea"/>
              </a:rPr>
              <a:t>因素分析（</a:t>
            </a:r>
            <a:r>
              <a:rPr lang="en-US" altLang="zh-CN">
                <a:sym typeface="+mn-ea"/>
              </a:rPr>
              <a:t>Factor Analysis</a:t>
            </a:r>
            <a:r>
              <a:rPr lang="zh-CN" altLang="en-US">
                <a:sym typeface="+mn-ea"/>
              </a:rPr>
              <a:t>）是一种数据简化和结构探索的统计方法。它通过考察变量间的相关性，将大量观测变量浓缩为少数几个潜在的、不可直接测量的公共因子。这有助于识别数据的内在结构，减少分析的维度，并为更复杂的模型（如回归分析）提供独立且更具解释力的变量，从而简化数据理解和理论构建。</a:t>
            </a:r>
            <a:endParaRPr lang="zh-CN" altLang="en-US">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1043ef79-614f-4728-af4f-e7838215a20a.source.5.zh-Hans"/>
          <p:cNvGrpSpPr/>
          <p:nvPr/>
        </p:nvGrpSpPr>
        <p:grpSpPr>
          <a:xfrm>
            <a:off x="4612139" y="1763992"/>
            <a:ext cx="6906912" cy="4457287"/>
            <a:chOff x="4612139" y="1763992"/>
            <a:chExt cx="6906912" cy="4457287"/>
          </a:xfrm>
        </p:grpSpPr>
        <p:sp>
          <p:nvSpPr>
            <p:cNvPr id="15" name="Icon1"/>
            <p:cNvSpPr/>
            <p:nvPr/>
          </p:nvSpPr>
          <p:spPr>
            <a:xfrm>
              <a:off x="4612139" y="3322806"/>
              <a:ext cx="372717" cy="279537"/>
            </a:xfrm>
            <a:custGeom>
              <a:avLst/>
              <a:gdLst>
                <a:gd name="connsiteX0" fmla="*/ 495908 w 533400"/>
                <a:gd name="connsiteY0" fmla="*/ 621 h 400050"/>
                <a:gd name="connsiteX1" fmla="*/ 534008 w 533400"/>
                <a:gd name="connsiteY1" fmla="*/ 38721 h 400050"/>
                <a:gd name="connsiteX2" fmla="*/ 534008 w 533400"/>
                <a:gd name="connsiteY2" fmla="*/ 38721 h 400050"/>
                <a:gd name="connsiteX3" fmla="*/ 534008 w 533400"/>
                <a:gd name="connsiteY3" fmla="*/ 362571 h 400050"/>
                <a:gd name="connsiteX4" fmla="*/ 495908 w 533400"/>
                <a:gd name="connsiteY4" fmla="*/ 400671 h 400050"/>
                <a:gd name="connsiteX5" fmla="*/ 495908 w 533400"/>
                <a:gd name="connsiteY5" fmla="*/ 400671 h 400050"/>
                <a:gd name="connsiteX6" fmla="*/ 38708 w 533400"/>
                <a:gd name="connsiteY6" fmla="*/ 400671 h 400050"/>
                <a:gd name="connsiteX7" fmla="*/ 608 w 533400"/>
                <a:gd name="connsiteY7" fmla="*/ 362571 h 400050"/>
                <a:gd name="connsiteX8" fmla="*/ 608 w 533400"/>
                <a:gd name="connsiteY8" fmla="*/ 362571 h 400050"/>
                <a:gd name="connsiteX9" fmla="*/ 608 w 533400"/>
                <a:gd name="connsiteY9" fmla="*/ 38721 h 400050"/>
                <a:gd name="connsiteX10" fmla="*/ 38708 w 533400"/>
                <a:gd name="connsiteY10" fmla="*/ 621 h 400050"/>
                <a:gd name="connsiteX11" fmla="*/ 38708 w 533400"/>
                <a:gd name="connsiteY11" fmla="*/ 621 h 400050"/>
                <a:gd name="connsiteX12" fmla="*/ 495908 w 533400"/>
                <a:gd name="connsiteY12" fmla="*/ 621 h 400050"/>
                <a:gd name="connsiteX13" fmla="*/ 361605 w 533400"/>
                <a:gd name="connsiteY13" fmla="*/ 172071 h 400050"/>
                <a:gd name="connsiteX14" fmla="*/ 360653 w 533400"/>
                <a:gd name="connsiteY14" fmla="*/ 173024 h 400050"/>
                <a:gd name="connsiteX15" fmla="*/ 274928 w 533400"/>
                <a:gd name="connsiteY15" fmla="*/ 284466 h 400050"/>
                <a:gd name="connsiteX16" fmla="*/ 272071 w 533400"/>
                <a:gd name="connsiteY16" fmla="*/ 288276 h 400050"/>
                <a:gd name="connsiteX17" fmla="*/ 219683 w 533400"/>
                <a:gd name="connsiteY17" fmla="*/ 290181 h 400050"/>
                <a:gd name="connsiteX18" fmla="*/ 217778 w 533400"/>
                <a:gd name="connsiteY18" fmla="*/ 289229 h 400050"/>
                <a:gd name="connsiteX19" fmla="*/ 154913 w 533400"/>
                <a:gd name="connsiteY19" fmla="*/ 228269 h 400050"/>
                <a:gd name="connsiteX20" fmla="*/ 153961 w 533400"/>
                <a:gd name="connsiteY20" fmla="*/ 227316 h 400050"/>
                <a:gd name="connsiteX21" fmla="*/ 128243 w 533400"/>
                <a:gd name="connsiteY21" fmla="*/ 228269 h 400050"/>
                <a:gd name="connsiteX22" fmla="*/ 127290 w 533400"/>
                <a:gd name="connsiteY22" fmla="*/ 229221 h 400050"/>
                <a:gd name="connsiteX23" fmla="*/ 19658 w 533400"/>
                <a:gd name="connsiteY23" fmla="*/ 354951 h 400050"/>
                <a:gd name="connsiteX24" fmla="*/ 19658 w 533400"/>
                <a:gd name="connsiteY24" fmla="*/ 361619 h 400050"/>
                <a:gd name="connsiteX25" fmla="*/ 37755 w 533400"/>
                <a:gd name="connsiteY25" fmla="*/ 380669 h 400050"/>
                <a:gd name="connsiteX26" fmla="*/ 38708 w 533400"/>
                <a:gd name="connsiteY26" fmla="*/ 380669 h 400050"/>
                <a:gd name="connsiteX27" fmla="*/ 495908 w 533400"/>
                <a:gd name="connsiteY27" fmla="*/ 380669 h 400050"/>
                <a:gd name="connsiteX28" fmla="*/ 514958 w 533400"/>
                <a:gd name="connsiteY28" fmla="*/ 361619 h 400050"/>
                <a:gd name="connsiteX29" fmla="*/ 514958 w 533400"/>
                <a:gd name="connsiteY29" fmla="*/ 361619 h 400050"/>
                <a:gd name="connsiteX30" fmla="*/ 514958 w 533400"/>
                <a:gd name="connsiteY30" fmla="*/ 337806 h 400050"/>
                <a:gd name="connsiteX31" fmla="*/ 391133 w 533400"/>
                <a:gd name="connsiteY31" fmla="*/ 173024 h 400050"/>
                <a:gd name="connsiteX32" fmla="*/ 387323 w 533400"/>
                <a:gd name="connsiteY32" fmla="*/ 169214 h 400050"/>
                <a:gd name="connsiteX33" fmla="*/ 361605 w 533400"/>
                <a:gd name="connsiteY33" fmla="*/ 172071 h 400050"/>
                <a:gd name="connsiteX34" fmla="*/ 495908 w 533400"/>
                <a:gd name="connsiteY34" fmla="*/ 19671 h 400050"/>
                <a:gd name="connsiteX35" fmla="*/ 38708 w 533400"/>
                <a:gd name="connsiteY35" fmla="*/ 19671 h 400050"/>
                <a:gd name="connsiteX36" fmla="*/ 19658 w 533400"/>
                <a:gd name="connsiteY36" fmla="*/ 38721 h 400050"/>
                <a:gd name="connsiteX37" fmla="*/ 19658 w 533400"/>
                <a:gd name="connsiteY37" fmla="*/ 38721 h 400050"/>
                <a:gd name="connsiteX38" fmla="*/ 19658 w 533400"/>
                <a:gd name="connsiteY38" fmla="*/ 327329 h 400050"/>
                <a:gd name="connsiteX39" fmla="*/ 113003 w 533400"/>
                <a:gd name="connsiteY39" fmla="*/ 217791 h 400050"/>
                <a:gd name="connsiteX40" fmla="*/ 166343 w 533400"/>
                <a:gd name="connsiteY40" fmla="*/ 213981 h 400050"/>
                <a:gd name="connsiteX41" fmla="*/ 167296 w 533400"/>
                <a:gd name="connsiteY41" fmla="*/ 214934 h 400050"/>
                <a:gd name="connsiteX42" fmla="*/ 168248 w 533400"/>
                <a:gd name="connsiteY42" fmla="*/ 215886 h 400050"/>
                <a:gd name="connsiteX43" fmla="*/ 231113 w 533400"/>
                <a:gd name="connsiteY43" fmla="*/ 276846 h 400050"/>
                <a:gd name="connsiteX44" fmla="*/ 257783 w 533400"/>
                <a:gd name="connsiteY44" fmla="*/ 276846 h 400050"/>
                <a:gd name="connsiteX45" fmla="*/ 258736 w 533400"/>
                <a:gd name="connsiteY45" fmla="*/ 275894 h 400050"/>
                <a:gd name="connsiteX46" fmla="*/ 259688 w 533400"/>
                <a:gd name="connsiteY46" fmla="*/ 274941 h 400050"/>
                <a:gd name="connsiteX47" fmla="*/ 345413 w 533400"/>
                <a:gd name="connsiteY47" fmla="*/ 163499 h 400050"/>
                <a:gd name="connsiteX48" fmla="*/ 398753 w 533400"/>
                <a:gd name="connsiteY48" fmla="*/ 156831 h 400050"/>
                <a:gd name="connsiteX49" fmla="*/ 404468 w 533400"/>
                <a:gd name="connsiteY49" fmla="*/ 162546 h 400050"/>
                <a:gd name="connsiteX50" fmla="*/ 406373 w 533400"/>
                <a:gd name="connsiteY50" fmla="*/ 164451 h 400050"/>
                <a:gd name="connsiteX51" fmla="*/ 515911 w 533400"/>
                <a:gd name="connsiteY51" fmla="*/ 309231 h 400050"/>
                <a:gd name="connsiteX52" fmla="*/ 515911 w 533400"/>
                <a:gd name="connsiteY52" fmla="*/ 40626 h 400050"/>
                <a:gd name="connsiteX53" fmla="*/ 497813 w 533400"/>
                <a:gd name="connsiteY53" fmla="*/ 21576 h 400050"/>
                <a:gd name="connsiteX54" fmla="*/ 495908 w 533400"/>
                <a:gd name="connsiteY54" fmla="*/ 19671 h 400050"/>
                <a:gd name="connsiteX55" fmla="*/ 95858 w 533400"/>
                <a:gd name="connsiteY55" fmla="*/ 48246 h 400050"/>
                <a:gd name="connsiteX56" fmla="*/ 143483 w 533400"/>
                <a:gd name="connsiteY56" fmla="*/ 95871 h 400050"/>
                <a:gd name="connsiteX57" fmla="*/ 95858 w 533400"/>
                <a:gd name="connsiteY57" fmla="*/ 143496 h 400050"/>
                <a:gd name="connsiteX58" fmla="*/ 48233 w 533400"/>
                <a:gd name="connsiteY58" fmla="*/ 95871 h 400050"/>
                <a:gd name="connsiteX59" fmla="*/ 95858 w 533400"/>
                <a:gd name="connsiteY59" fmla="*/ 48246 h 400050"/>
                <a:gd name="connsiteX60" fmla="*/ 95858 w 533400"/>
                <a:gd name="connsiteY60" fmla="*/ 67296 h 400050"/>
                <a:gd name="connsiteX61" fmla="*/ 67283 w 533400"/>
                <a:gd name="connsiteY61" fmla="*/ 95871 h 400050"/>
                <a:gd name="connsiteX62" fmla="*/ 95858 w 533400"/>
                <a:gd name="connsiteY62" fmla="*/ 124446 h 400050"/>
                <a:gd name="connsiteX63" fmla="*/ 124433 w 533400"/>
                <a:gd name="connsiteY63" fmla="*/ 95871 h 400050"/>
                <a:gd name="connsiteX64" fmla="*/ 95858 w 533400"/>
                <a:gd name="connsiteY64" fmla="*/ 67296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33400" h="400050">
                  <a:moveTo>
                    <a:pt x="495908" y="621"/>
                  </a:moveTo>
                  <a:cubicBezTo>
                    <a:pt x="516863" y="621"/>
                    <a:pt x="534008" y="17766"/>
                    <a:pt x="534008" y="38721"/>
                  </a:cubicBezTo>
                  <a:lnTo>
                    <a:pt x="534008" y="38721"/>
                  </a:lnTo>
                  <a:lnTo>
                    <a:pt x="534008" y="362571"/>
                  </a:lnTo>
                  <a:cubicBezTo>
                    <a:pt x="534008" y="383526"/>
                    <a:pt x="516863" y="400671"/>
                    <a:pt x="495908" y="400671"/>
                  </a:cubicBezTo>
                  <a:lnTo>
                    <a:pt x="495908" y="400671"/>
                  </a:lnTo>
                  <a:lnTo>
                    <a:pt x="38708" y="400671"/>
                  </a:lnTo>
                  <a:cubicBezTo>
                    <a:pt x="17753" y="400671"/>
                    <a:pt x="608" y="383526"/>
                    <a:pt x="608" y="362571"/>
                  </a:cubicBezTo>
                  <a:lnTo>
                    <a:pt x="608" y="362571"/>
                  </a:lnTo>
                  <a:lnTo>
                    <a:pt x="608" y="38721"/>
                  </a:lnTo>
                  <a:cubicBezTo>
                    <a:pt x="608" y="17766"/>
                    <a:pt x="17753" y="621"/>
                    <a:pt x="38708" y="621"/>
                  </a:cubicBezTo>
                  <a:lnTo>
                    <a:pt x="38708" y="621"/>
                  </a:lnTo>
                  <a:lnTo>
                    <a:pt x="495908" y="621"/>
                  </a:lnTo>
                  <a:close/>
                  <a:moveTo>
                    <a:pt x="361605" y="172071"/>
                  </a:moveTo>
                  <a:lnTo>
                    <a:pt x="360653" y="173024"/>
                  </a:lnTo>
                  <a:lnTo>
                    <a:pt x="274928" y="284466"/>
                  </a:lnTo>
                  <a:cubicBezTo>
                    <a:pt x="273976" y="285419"/>
                    <a:pt x="273023" y="286371"/>
                    <a:pt x="272071" y="288276"/>
                  </a:cubicBezTo>
                  <a:cubicBezTo>
                    <a:pt x="257783" y="302564"/>
                    <a:pt x="234923" y="303516"/>
                    <a:pt x="219683" y="290181"/>
                  </a:cubicBezTo>
                  <a:lnTo>
                    <a:pt x="217778" y="289229"/>
                  </a:lnTo>
                  <a:lnTo>
                    <a:pt x="154913" y="228269"/>
                  </a:lnTo>
                  <a:cubicBezTo>
                    <a:pt x="154913" y="228269"/>
                    <a:pt x="153961" y="227316"/>
                    <a:pt x="153961" y="227316"/>
                  </a:cubicBezTo>
                  <a:cubicBezTo>
                    <a:pt x="146340" y="220649"/>
                    <a:pt x="134911" y="221601"/>
                    <a:pt x="128243" y="228269"/>
                  </a:cubicBezTo>
                  <a:lnTo>
                    <a:pt x="127290" y="229221"/>
                  </a:lnTo>
                  <a:lnTo>
                    <a:pt x="19658" y="354951"/>
                  </a:lnTo>
                  <a:lnTo>
                    <a:pt x="19658" y="361619"/>
                  </a:lnTo>
                  <a:cubicBezTo>
                    <a:pt x="19658" y="372096"/>
                    <a:pt x="27278" y="379716"/>
                    <a:pt x="37755" y="380669"/>
                  </a:cubicBezTo>
                  <a:lnTo>
                    <a:pt x="38708" y="380669"/>
                  </a:lnTo>
                  <a:lnTo>
                    <a:pt x="495908" y="380669"/>
                  </a:lnTo>
                  <a:cubicBezTo>
                    <a:pt x="506386" y="380669"/>
                    <a:pt x="514958" y="372096"/>
                    <a:pt x="514958" y="361619"/>
                  </a:cubicBezTo>
                  <a:lnTo>
                    <a:pt x="514958" y="361619"/>
                  </a:lnTo>
                  <a:lnTo>
                    <a:pt x="514958" y="337806"/>
                  </a:lnTo>
                  <a:lnTo>
                    <a:pt x="391133" y="173024"/>
                  </a:lnTo>
                  <a:cubicBezTo>
                    <a:pt x="390180" y="172071"/>
                    <a:pt x="389228" y="170166"/>
                    <a:pt x="387323" y="169214"/>
                  </a:cubicBezTo>
                  <a:cubicBezTo>
                    <a:pt x="378751" y="164451"/>
                    <a:pt x="368273" y="165404"/>
                    <a:pt x="361605" y="172071"/>
                  </a:cubicBezTo>
                  <a:close/>
                  <a:moveTo>
                    <a:pt x="495908" y="19671"/>
                  </a:moveTo>
                  <a:lnTo>
                    <a:pt x="38708" y="19671"/>
                  </a:lnTo>
                  <a:cubicBezTo>
                    <a:pt x="28230" y="19671"/>
                    <a:pt x="19658" y="28244"/>
                    <a:pt x="19658" y="38721"/>
                  </a:cubicBezTo>
                  <a:lnTo>
                    <a:pt x="19658" y="38721"/>
                  </a:lnTo>
                  <a:lnTo>
                    <a:pt x="19658" y="327329"/>
                  </a:lnTo>
                  <a:lnTo>
                    <a:pt x="113003" y="217791"/>
                  </a:lnTo>
                  <a:cubicBezTo>
                    <a:pt x="126338" y="201599"/>
                    <a:pt x="151103" y="199694"/>
                    <a:pt x="166343" y="213981"/>
                  </a:cubicBezTo>
                  <a:lnTo>
                    <a:pt x="167296" y="214934"/>
                  </a:lnTo>
                  <a:lnTo>
                    <a:pt x="168248" y="215886"/>
                  </a:lnTo>
                  <a:lnTo>
                    <a:pt x="231113" y="276846"/>
                  </a:lnTo>
                  <a:cubicBezTo>
                    <a:pt x="238733" y="284466"/>
                    <a:pt x="251115" y="284466"/>
                    <a:pt x="257783" y="276846"/>
                  </a:cubicBezTo>
                  <a:lnTo>
                    <a:pt x="258736" y="275894"/>
                  </a:lnTo>
                  <a:lnTo>
                    <a:pt x="259688" y="274941"/>
                  </a:lnTo>
                  <a:lnTo>
                    <a:pt x="345413" y="163499"/>
                  </a:lnTo>
                  <a:cubicBezTo>
                    <a:pt x="357796" y="146354"/>
                    <a:pt x="382561" y="143496"/>
                    <a:pt x="398753" y="156831"/>
                  </a:cubicBezTo>
                  <a:cubicBezTo>
                    <a:pt x="400658" y="158736"/>
                    <a:pt x="402563" y="160641"/>
                    <a:pt x="404468" y="162546"/>
                  </a:cubicBezTo>
                  <a:lnTo>
                    <a:pt x="406373" y="164451"/>
                  </a:lnTo>
                  <a:lnTo>
                    <a:pt x="515911" y="309231"/>
                  </a:lnTo>
                  <a:lnTo>
                    <a:pt x="515911" y="40626"/>
                  </a:lnTo>
                  <a:cubicBezTo>
                    <a:pt x="515911" y="30149"/>
                    <a:pt x="508290" y="22529"/>
                    <a:pt x="497813" y="21576"/>
                  </a:cubicBezTo>
                  <a:lnTo>
                    <a:pt x="495908" y="19671"/>
                  </a:lnTo>
                  <a:close/>
                  <a:moveTo>
                    <a:pt x="95858" y="48246"/>
                  </a:moveTo>
                  <a:cubicBezTo>
                    <a:pt x="122528" y="48246"/>
                    <a:pt x="143483" y="69201"/>
                    <a:pt x="143483" y="95871"/>
                  </a:cubicBezTo>
                  <a:cubicBezTo>
                    <a:pt x="143483" y="122541"/>
                    <a:pt x="122528" y="143496"/>
                    <a:pt x="95858" y="143496"/>
                  </a:cubicBezTo>
                  <a:cubicBezTo>
                    <a:pt x="69188" y="143496"/>
                    <a:pt x="48233" y="122541"/>
                    <a:pt x="48233" y="95871"/>
                  </a:cubicBezTo>
                  <a:cubicBezTo>
                    <a:pt x="48233" y="69201"/>
                    <a:pt x="69188" y="48246"/>
                    <a:pt x="95858" y="48246"/>
                  </a:cubicBezTo>
                  <a:close/>
                  <a:moveTo>
                    <a:pt x="95858" y="67296"/>
                  </a:moveTo>
                  <a:cubicBezTo>
                    <a:pt x="79665" y="67296"/>
                    <a:pt x="67283" y="79679"/>
                    <a:pt x="67283" y="95871"/>
                  </a:cubicBezTo>
                  <a:cubicBezTo>
                    <a:pt x="67283" y="112064"/>
                    <a:pt x="79665" y="124446"/>
                    <a:pt x="95858" y="124446"/>
                  </a:cubicBezTo>
                  <a:cubicBezTo>
                    <a:pt x="112051" y="124446"/>
                    <a:pt x="124433" y="112064"/>
                    <a:pt x="124433" y="95871"/>
                  </a:cubicBezTo>
                  <a:cubicBezTo>
                    <a:pt x="124433" y="79679"/>
                    <a:pt x="112051" y="67296"/>
                    <a:pt x="95858" y="67296"/>
                  </a:cubicBezTo>
                  <a:close/>
                </a:path>
              </a:pathLst>
            </a:custGeom>
            <a:solidFill>
              <a:schemeClr val="bg1"/>
            </a:solidFill>
            <a:ln w="9525" cap="flat">
              <a:noFill/>
              <a:prstDash val="solid"/>
              <a:miter/>
            </a:ln>
          </p:spPr>
          <p:txBody>
            <a:bodyPr rtlCol="0" anchor="ctr"/>
            <a:lstStyle/>
            <a:p>
              <a:endParaRPr lang="en-US" dirty="0"/>
            </a:p>
          </p:txBody>
        </p:sp>
        <p:sp>
          <p:nvSpPr>
            <p:cNvPr id="23" name="Icon2"/>
            <p:cNvSpPr/>
            <p:nvPr/>
          </p:nvSpPr>
          <p:spPr>
            <a:xfrm>
              <a:off x="5204123" y="4781970"/>
              <a:ext cx="372717" cy="306160"/>
            </a:xfrm>
            <a:custGeom>
              <a:avLst/>
              <a:gdLst>
                <a:gd name="connsiteX0" fmla="*/ 496292 w 533400"/>
                <a:gd name="connsiteY0" fmla="*/ 621 h 438150"/>
                <a:gd name="connsiteX1" fmla="*/ 534392 w 533400"/>
                <a:gd name="connsiteY1" fmla="*/ 38721 h 438150"/>
                <a:gd name="connsiteX2" fmla="*/ 534392 w 533400"/>
                <a:gd name="connsiteY2" fmla="*/ 38721 h 438150"/>
                <a:gd name="connsiteX3" fmla="*/ 534392 w 533400"/>
                <a:gd name="connsiteY3" fmla="*/ 333996 h 438150"/>
                <a:gd name="connsiteX4" fmla="*/ 496292 w 533400"/>
                <a:gd name="connsiteY4" fmla="*/ 372096 h 438150"/>
                <a:gd name="connsiteX5" fmla="*/ 496292 w 533400"/>
                <a:gd name="connsiteY5" fmla="*/ 372096 h 438150"/>
                <a:gd name="connsiteX6" fmla="*/ 204827 w 533400"/>
                <a:gd name="connsiteY6" fmla="*/ 372096 h 438150"/>
                <a:gd name="connsiteX7" fmla="*/ 115292 w 533400"/>
                <a:gd name="connsiteY7" fmla="*/ 438771 h 438150"/>
                <a:gd name="connsiteX8" fmla="*/ 115292 w 533400"/>
                <a:gd name="connsiteY8" fmla="*/ 372096 h 438150"/>
                <a:gd name="connsiteX9" fmla="*/ 39092 w 533400"/>
                <a:gd name="connsiteY9" fmla="*/ 372096 h 438150"/>
                <a:gd name="connsiteX10" fmla="*/ 992 w 533400"/>
                <a:gd name="connsiteY10" fmla="*/ 335901 h 438150"/>
                <a:gd name="connsiteX11" fmla="*/ 992 w 533400"/>
                <a:gd name="connsiteY11" fmla="*/ 335901 h 438150"/>
                <a:gd name="connsiteX12" fmla="*/ 992 w 533400"/>
                <a:gd name="connsiteY12" fmla="*/ 333996 h 438150"/>
                <a:gd name="connsiteX13" fmla="*/ 992 w 533400"/>
                <a:gd name="connsiteY13" fmla="*/ 38721 h 438150"/>
                <a:gd name="connsiteX14" fmla="*/ 39092 w 533400"/>
                <a:gd name="connsiteY14" fmla="*/ 621 h 438150"/>
                <a:gd name="connsiteX15" fmla="*/ 39092 w 533400"/>
                <a:gd name="connsiteY15" fmla="*/ 621 h 438150"/>
                <a:gd name="connsiteX16" fmla="*/ 496292 w 533400"/>
                <a:gd name="connsiteY16" fmla="*/ 621 h 438150"/>
                <a:gd name="connsiteX17" fmla="*/ 496292 w 533400"/>
                <a:gd name="connsiteY17" fmla="*/ 19671 h 438150"/>
                <a:gd name="connsiteX18" fmla="*/ 39092 w 533400"/>
                <a:gd name="connsiteY18" fmla="*/ 19671 h 438150"/>
                <a:gd name="connsiteX19" fmla="*/ 20042 w 533400"/>
                <a:gd name="connsiteY19" fmla="*/ 38721 h 438150"/>
                <a:gd name="connsiteX20" fmla="*/ 20042 w 533400"/>
                <a:gd name="connsiteY20" fmla="*/ 38721 h 438150"/>
                <a:gd name="connsiteX21" fmla="*/ 20042 w 533400"/>
                <a:gd name="connsiteY21" fmla="*/ 333996 h 438150"/>
                <a:gd name="connsiteX22" fmla="*/ 39092 w 533400"/>
                <a:gd name="connsiteY22" fmla="*/ 353046 h 438150"/>
                <a:gd name="connsiteX23" fmla="*/ 39092 w 533400"/>
                <a:gd name="connsiteY23" fmla="*/ 353046 h 438150"/>
                <a:gd name="connsiteX24" fmla="*/ 134342 w 533400"/>
                <a:gd name="connsiteY24" fmla="*/ 353046 h 438150"/>
                <a:gd name="connsiteX25" fmla="*/ 134342 w 533400"/>
                <a:gd name="connsiteY25" fmla="*/ 400671 h 438150"/>
                <a:gd name="connsiteX26" fmla="*/ 198160 w 533400"/>
                <a:gd name="connsiteY26" fmla="*/ 353046 h 438150"/>
                <a:gd name="connsiteX27" fmla="*/ 496292 w 533400"/>
                <a:gd name="connsiteY27" fmla="*/ 353046 h 438150"/>
                <a:gd name="connsiteX28" fmla="*/ 515342 w 533400"/>
                <a:gd name="connsiteY28" fmla="*/ 333996 h 438150"/>
                <a:gd name="connsiteX29" fmla="*/ 515342 w 533400"/>
                <a:gd name="connsiteY29" fmla="*/ 333996 h 438150"/>
                <a:gd name="connsiteX30" fmla="*/ 515342 w 533400"/>
                <a:gd name="connsiteY30" fmla="*/ 38721 h 438150"/>
                <a:gd name="connsiteX31" fmla="*/ 496292 w 533400"/>
                <a:gd name="connsiteY31" fmla="*/ 19671 h 438150"/>
                <a:gd name="connsiteX32" fmla="*/ 496292 w 533400"/>
                <a:gd name="connsiteY32" fmla="*/ 19671 h 438150"/>
                <a:gd name="connsiteX33" fmla="*/ 134342 w 533400"/>
                <a:gd name="connsiteY33" fmla="*/ 143496 h 438150"/>
                <a:gd name="connsiteX34" fmla="*/ 177205 w 533400"/>
                <a:gd name="connsiteY34" fmla="*/ 186359 h 438150"/>
                <a:gd name="connsiteX35" fmla="*/ 134342 w 533400"/>
                <a:gd name="connsiteY35" fmla="*/ 229221 h 438150"/>
                <a:gd name="connsiteX36" fmla="*/ 91480 w 533400"/>
                <a:gd name="connsiteY36" fmla="*/ 186359 h 438150"/>
                <a:gd name="connsiteX37" fmla="*/ 134342 w 533400"/>
                <a:gd name="connsiteY37" fmla="*/ 143496 h 438150"/>
                <a:gd name="connsiteX38" fmla="*/ 267692 w 533400"/>
                <a:gd name="connsiteY38" fmla="*/ 143496 h 438150"/>
                <a:gd name="connsiteX39" fmla="*/ 310555 w 533400"/>
                <a:gd name="connsiteY39" fmla="*/ 186359 h 438150"/>
                <a:gd name="connsiteX40" fmla="*/ 267692 w 533400"/>
                <a:gd name="connsiteY40" fmla="*/ 229221 h 438150"/>
                <a:gd name="connsiteX41" fmla="*/ 224830 w 533400"/>
                <a:gd name="connsiteY41" fmla="*/ 186359 h 438150"/>
                <a:gd name="connsiteX42" fmla="*/ 267692 w 533400"/>
                <a:gd name="connsiteY42" fmla="*/ 143496 h 438150"/>
                <a:gd name="connsiteX43" fmla="*/ 401042 w 533400"/>
                <a:gd name="connsiteY43" fmla="*/ 143496 h 438150"/>
                <a:gd name="connsiteX44" fmla="*/ 443905 w 533400"/>
                <a:gd name="connsiteY44" fmla="*/ 186359 h 438150"/>
                <a:gd name="connsiteX45" fmla="*/ 401042 w 533400"/>
                <a:gd name="connsiteY45" fmla="*/ 229221 h 438150"/>
                <a:gd name="connsiteX46" fmla="*/ 358180 w 533400"/>
                <a:gd name="connsiteY46" fmla="*/ 186359 h 438150"/>
                <a:gd name="connsiteX47" fmla="*/ 401042 w 533400"/>
                <a:gd name="connsiteY47" fmla="*/ 143496 h 438150"/>
                <a:gd name="connsiteX48" fmla="*/ 134342 w 533400"/>
                <a:gd name="connsiteY48" fmla="*/ 162546 h 438150"/>
                <a:gd name="connsiteX49" fmla="*/ 110530 w 533400"/>
                <a:gd name="connsiteY49" fmla="*/ 186359 h 438150"/>
                <a:gd name="connsiteX50" fmla="*/ 134342 w 533400"/>
                <a:gd name="connsiteY50" fmla="*/ 210171 h 438150"/>
                <a:gd name="connsiteX51" fmla="*/ 158155 w 533400"/>
                <a:gd name="connsiteY51" fmla="*/ 186359 h 438150"/>
                <a:gd name="connsiteX52" fmla="*/ 134342 w 533400"/>
                <a:gd name="connsiteY52" fmla="*/ 162546 h 438150"/>
                <a:gd name="connsiteX53" fmla="*/ 267692 w 533400"/>
                <a:gd name="connsiteY53" fmla="*/ 162546 h 438150"/>
                <a:gd name="connsiteX54" fmla="*/ 243880 w 533400"/>
                <a:gd name="connsiteY54" fmla="*/ 186359 h 438150"/>
                <a:gd name="connsiteX55" fmla="*/ 267692 w 533400"/>
                <a:gd name="connsiteY55" fmla="*/ 210171 h 438150"/>
                <a:gd name="connsiteX56" fmla="*/ 291505 w 533400"/>
                <a:gd name="connsiteY56" fmla="*/ 186359 h 438150"/>
                <a:gd name="connsiteX57" fmla="*/ 267692 w 533400"/>
                <a:gd name="connsiteY57" fmla="*/ 162546 h 438150"/>
                <a:gd name="connsiteX58" fmla="*/ 401042 w 533400"/>
                <a:gd name="connsiteY58" fmla="*/ 162546 h 438150"/>
                <a:gd name="connsiteX59" fmla="*/ 377230 w 533400"/>
                <a:gd name="connsiteY59" fmla="*/ 186359 h 438150"/>
                <a:gd name="connsiteX60" fmla="*/ 401042 w 533400"/>
                <a:gd name="connsiteY60" fmla="*/ 210171 h 438150"/>
                <a:gd name="connsiteX61" fmla="*/ 424855 w 533400"/>
                <a:gd name="connsiteY61" fmla="*/ 186359 h 438150"/>
                <a:gd name="connsiteX62" fmla="*/ 401042 w 533400"/>
                <a:gd name="connsiteY62" fmla="*/ 162546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33400" h="438150">
                  <a:moveTo>
                    <a:pt x="496292" y="621"/>
                  </a:moveTo>
                  <a:cubicBezTo>
                    <a:pt x="517247" y="621"/>
                    <a:pt x="534392" y="17766"/>
                    <a:pt x="534392" y="38721"/>
                  </a:cubicBezTo>
                  <a:lnTo>
                    <a:pt x="534392" y="38721"/>
                  </a:lnTo>
                  <a:lnTo>
                    <a:pt x="534392" y="333996"/>
                  </a:lnTo>
                  <a:cubicBezTo>
                    <a:pt x="534392" y="354951"/>
                    <a:pt x="517247" y="372096"/>
                    <a:pt x="496292" y="372096"/>
                  </a:cubicBezTo>
                  <a:lnTo>
                    <a:pt x="496292" y="372096"/>
                  </a:lnTo>
                  <a:lnTo>
                    <a:pt x="204827" y="372096"/>
                  </a:lnTo>
                  <a:lnTo>
                    <a:pt x="115292" y="438771"/>
                  </a:lnTo>
                  <a:lnTo>
                    <a:pt x="115292" y="372096"/>
                  </a:lnTo>
                  <a:lnTo>
                    <a:pt x="39092" y="372096"/>
                  </a:lnTo>
                  <a:cubicBezTo>
                    <a:pt x="19089" y="372096"/>
                    <a:pt x="1945" y="355904"/>
                    <a:pt x="992" y="335901"/>
                  </a:cubicBezTo>
                  <a:lnTo>
                    <a:pt x="992" y="335901"/>
                  </a:lnTo>
                  <a:lnTo>
                    <a:pt x="992" y="333996"/>
                  </a:lnTo>
                  <a:lnTo>
                    <a:pt x="992" y="38721"/>
                  </a:lnTo>
                  <a:cubicBezTo>
                    <a:pt x="992" y="17766"/>
                    <a:pt x="18137" y="621"/>
                    <a:pt x="39092" y="621"/>
                  </a:cubicBezTo>
                  <a:lnTo>
                    <a:pt x="39092" y="621"/>
                  </a:lnTo>
                  <a:lnTo>
                    <a:pt x="496292" y="621"/>
                  </a:lnTo>
                  <a:close/>
                  <a:moveTo>
                    <a:pt x="496292" y="19671"/>
                  </a:moveTo>
                  <a:lnTo>
                    <a:pt x="39092" y="19671"/>
                  </a:lnTo>
                  <a:cubicBezTo>
                    <a:pt x="28614" y="19671"/>
                    <a:pt x="20042" y="28244"/>
                    <a:pt x="20042" y="38721"/>
                  </a:cubicBezTo>
                  <a:lnTo>
                    <a:pt x="20042" y="38721"/>
                  </a:lnTo>
                  <a:lnTo>
                    <a:pt x="20042" y="333996"/>
                  </a:lnTo>
                  <a:cubicBezTo>
                    <a:pt x="20042" y="344474"/>
                    <a:pt x="28614" y="353046"/>
                    <a:pt x="39092" y="353046"/>
                  </a:cubicBezTo>
                  <a:lnTo>
                    <a:pt x="39092" y="353046"/>
                  </a:lnTo>
                  <a:lnTo>
                    <a:pt x="134342" y="353046"/>
                  </a:lnTo>
                  <a:lnTo>
                    <a:pt x="134342" y="400671"/>
                  </a:lnTo>
                  <a:lnTo>
                    <a:pt x="198160" y="353046"/>
                  </a:lnTo>
                  <a:lnTo>
                    <a:pt x="496292" y="353046"/>
                  </a:lnTo>
                  <a:cubicBezTo>
                    <a:pt x="506770" y="353046"/>
                    <a:pt x="515342" y="344474"/>
                    <a:pt x="515342" y="333996"/>
                  </a:cubicBezTo>
                  <a:lnTo>
                    <a:pt x="515342" y="333996"/>
                  </a:lnTo>
                  <a:lnTo>
                    <a:pt x="515342" y="38721"/>
                  </a:lnTo>
                  <a:cubicBezTo>
                    <a:pt x="515342" y="28244"/>
                    <a:pt x="506770" y="19671"/>
                    <a:pt x="496292" y="19671"/>
                  </a:cubicBezTo>
                  <a:lnTo>
                    <a:pt x="496292" y="19671"/>
                  </a:lnTo>
                  <a:close/>
                  <a:moveTo>
                    <a:pt x="134342" y="143496"/>
                  </a:moveTo>
                  <a:cubicBezTo>
                    <a:pt x="158155" y="143496"/>
                    <a:pt x="177205" y="162546"/>
                    <a:pt x="177205" y="186359"/>
                  </a:cubicBezTo>
                  <a:cubicBezTo>
                    <a:pt x="177205" y="210171"/>
                    <a:pt x="158155" y="229221"/>
                    <a:pt x="134342" y="229221"/>
                  </a:cubicBezTo>
                  <a:cubicBezTo>
                    <a:pt x="110530" y="229221"/>
                    <a:pt x="91480" y="210171"/>
                    <a:pt x="91480" y="186359"/>
                  </a:cubicBezTo>
                  <a:cubicBezTo>
                    <a:pt x="91480" y="162546"/>
                    <a:pt x="110530" y="143496"/>
                    <a:pt x="134342" y="143496"/>
                  </a:cubicBezTo>
                  <a:close/>
                  <a:moveTo>
                    <a:pt x="267692" y="143496"/>
                  </a:moveTo>
                  <a:cubicBezTo>
                    <a:pt x="291505" y="143496"/>
                    <a:pt x="310555" y="162546"/>
                    <a:pt x="310555" y="186359"/>
                  </a:cubicBezTo>
                  <a:cubicBezTo>
                    <a:pt x="310555" y="210171"/>
                    <a:pt x="291505" y="229221"/>
                    <a:pt x="267692" y="229221"/>
                  </a:cubicBezTo>
                  <a:cubicBezTo>
                    <a:pt x="243880" y="229221"/>
                    <a:pt x="224830" y="210171"/>
                    <a:pt x="224830" y="186359"/>
                  </a:cubicBezTo>
                  <a:cubicBezTo>
                    <a:pt x="224830" y="162546"/>
                    <a:pt x="243880" y="143496"/>
                    <a:pt x="267692" y="143496"/>
                  </a:cubicBezTo>
                  <a:close/>
                  <a:moveTo>
                    <a:pt x="401042" y="143496"/>
                  </a:moveTo>
                  <a:cubicBezTo>
                    <a:pt x="424855" y="143496"/>
                    <a:pt x="443905" y="162546"/>
                    <a:pt x="443905" y="186359"/>
                  </a:cubicBezTo>
                  <a:cubicBezTo>
                    <a:pt x="443905" y="210171"/>
                    <a:pt x="424855" y="229221"/>
                    <a:pt x="401042" y="229221"/>
                  </a:cubicBezTo>
                  <a:cubicBezTo>
                    <a:pt x="377230" y="229221"/>
                    <a:pt x="358180" y="210171"/>
                    <a:pt x="358180" y="186359"/>
                  </a:cubicBezTo>
                  <a:cubicBezTo>
                    <a:pt x="358180" y="162546"/>
                    <a:pt x="377230" y="143496"/>
                    <a:pt x="401042" y="143496"/>
                  </a:cubicBezTo>
                  <a:close/>
                  <a:moveTo>
                    <a:pt x="134342" y="162546"/>
                  </a:moveTo>
                  <a:cubicBezTo>
                    <a:pt x="121007" y="162546"/>
                    <a:pt x="110530" y="173024"/>
                    <a:pt x="110530" y="186359"/>
                  </a:cubicBezTo>
                  <a:cubicBezTo>
                    <a:pt x="110530" y="199694"/>
                    <a:pt x="121007" y="210171"/>
                    <a:pt x="134342" y="210171"/>
                  </a:cubicBezTo>
                  <a:cubicBezTo>
                    <a:pt x="147677" y="210171"/>
                    <a:pt x="158155" y="199694"/>
                    <a:pt x="158155" y="186359"/>
                  </a:cubicBezTo>
                  <a:cubicBezTo>
                    <a:pt x="158155" y="173024"/>
                    <a:pt x="147677" y="162546"/>
                    <a:pt x="134342" y="162546"/>
                  </a:cubicBezTo>
                  <a:close/>
                  <a:moveTo>
                    <a:pt x="267692" y="162546"/>
                  </a:moveTo>
                  <a:cubicBezTo>
                    <a:pt x="254357" y="162546"/>
                    <a:pt x="243880" y="173024"/>
                    <a:pt x="243880" y="186359"/>
                  </a:cubicBezTo>
                  <a:cubicBezTo>
                    <a:pt x="243880" y="199694"/>
                    <a:pt x="254357" y="210171"/>
                    <a:pt x="267692" y="210171"/>
                  </a:cubicBezTo>
                  <a:cubicBezTo>
                    <a:pt x="281027" y="210171"/>
                    <a:pt x="291505" y="199694"/>
                    <a:pt x="291505" y="186359"/>
                  </a:cubicBezTo>
                  <a:cubicBezTo>
                    <a:pt x="291505" y="173024"/>
                    <a:pt x="281027" y="162546"/>
                    <a:pt x="267692" y="162546"/>
                  </a:cubicBezTo>
                  <a:close/>
                  <a:moveTo>
                    <a:pt x="401042" y="162546"/>
                  </a:moveTo>
                  <a:cubicBezTo>
                    <a:pt x="387707" y="162546"/>
                    <a:pt x="377230" y="173024"/>
                    <a:pt x="377230" y="186359"/>
                  </a:cubicBezTo>
                  <a:cubicBezTo>
                    <a:pt x="377230" y="199694"/>
                    <a:pt x="387707" y="210171"/>
                    <a:pt x="401042" y="210171"/>
                  </a:cubicBezTo>
                  <a:cubicBezTo>
                    <a:pt x="414377" y="210171"/>
                    <a:pt x="424855" y="199694"/>
                    <a:pt x="424855" y="186359"/>
                  </a:cubicBezTo>
                  <a:cubicBezTo>
                    <a:pt x="424855" y="173024"/>
                    <a:pt x="414377" y="162546"/>
                    <a:pt x="401042" y="162546"/>
                  </a:cubicBezTo>
                  <a:close/>
                </a:path>
              </a:pathLst>
            </a:custGeom>
            <a:solidFill>
              <a:srgbClr val="FFFFFF"/>
            </a:solidFill>
            <a:ln w="9525" cap="flat">
              <a:noFill/>
              <a:prstDash val="solid"/>
              <a:miter/>
            </a:ln>
          </p:spPr>
          <p:txBody>
            <a:bodyPr rtlCol="0" anchor="ctr"/>
            <a:lstStyle/>
            <a:p>
              <a:endParaRPr lang="en-US" dirty="0"/>
            </a:p>
          </p:txBody>
        </p:sp>
        <p:grpSp>
          <p:nvGrpSpPr>
            <p:cNvPr id="33" name="组合 32"/>
            <p:cNvGrpSpPr/>
            <p:nvPr/>
          </p:nvGrpSpPr>
          <p:grpSpPr>
            <a:xfrm>
              <a:off x="8069506" y="1763992"/>
              <a:ext cx="3449394" cy="1752600"/>
              <a:chOff x="8069506" y="1763992"/>
              <a:chExt cx="3449394" cy="1752600"/>
            </a:xfrm>
          </p:grpSpPr>
          <p:sp>
            <p:nvSpPr>
              <p:cNvPr id="27" name="Bullet3"/>
              <p:cNvSpPr txBox="1"/>
              <p:nvPr/>
            </p:nvSpPr>
            <p:spPr>
              <a:xfrm>
                <a:off x="8069506" y="1763992"/>
                <a:ext cx="3449394" cy="699120"/>
              </a:xfrm>
              <a:prstGeom prst="rect">
                <a:avLst/>
              </a:prstGeom>
              <a:noFill/>
            </p:spPr>
            <p:txBody>
              <a:bodyPr wrap="square" rtlCol="0" anchor="b" anchorCtr="0">
                <a:normAutofit/>
              </a:bodyPr>
              <a:lstStyle/>
              <a:p>
                <a:r>
                  <a:rPr lang="zh-CN" altLang="en-US" b="1" dirty="0"/>
                  <a:t>偿债能力指标</a:t>
                </a:r>
                <a:endParaRPr lang="en-US" dirty="0"/>
              </a:p>
            </p:txBody>
          </p:sp>
          <p:sp>
            <p:nvSpPr>
              <p:cNvPr id="19" name="Text3"/>
              <p:cNvSpPr txBox="1"/>
              <p:nvPr/>
            </p:nvSpPr>
            <p:spPr>
              <a:xfrm>
                <a:off x="8069506" y="2463127"/>
                <a:ext cx="3449320" cy="1053465"/>
              </a:xfrm>
              <a:prstGeom prst="rect">
                <a:avLst/>
              </a:prstGeom>
            </p:spPr>
            <p:txBody>
              <a:bodyPr wrap="square" rtlCol="0" anchor="t" anchorCtr="0">
                <a:normAutofit/>
              </a:bodyPr>
              <a:lstStyle>
                <a:defPPr>
                  <a:defRPr lang="zh-CN"/>
                </a:defPPr>
                <a:lvl1pPr>
                  <a:lnSpc>
                    <a:spcPts val="1500"/>
                  </a:lnSpc>
                  <a:defRPr sz="900"/>
                </a:lvl1pPr>
              </a:lstStyle>
              <a:p>
                <a:pPr>
                  <a:lnSpc>
                    <a:spcPct val="120000"/>
                  </a:lnSpc>
                </a:pPr>
                <a:r>
                  <a:rPr lang="zh-CN" altLang="en-US" sz="1200" dirty="0"/>
                  <a:t>评估企业债务风险与还款能力</a:t>
                </a:r>
                <a:endParaRPr lang="zh-CN" altLang="en-US" sz="1200" dirty="0"/>
              </a:p>
              <a:p>
                <a:pPr>
                  <a:lnSpc>
                    <a:spcPct val="120000"/>
                  </a:lnSpc>
                </a:pPr>
                <a:r>
                  <a:rPr lang="zh-CN" altLang="en-US" sz="1200" dirty="0"/>
                  <a:t>我是模板字数</a:t>
                </a:r>
                <a:r>
                  <a:rPr lang="zh-CN" altLang="en-US" sz="1200" dirty="0">
                    <a:sym typeface="+mn-ea"/>
                  </a:rPr>
                  <a:t>我是模板字数</a:t>
                </a:r>
                <a:r>
                  <a:rPr lang="en-US" altLang="zh-CN" sz="1200" dirty="0">
                    <a:sym typeface="+mn-ea"/>
                  </a:rPr>
                  <a:t>，</a:t>
                </a:r>
                <a:r>
                  <a:rPr lang="zh-CN" altLang="en-US" sz="1200" dirty="0">
                    <a:sym typeface="+mn-ea"/>
                  </a:rPr>
                  <a:t>我是模板字数</a:t>
                </a:r>
                <a:endParaRPr lang="zh-CN" altLang="en-US" sz="1200" dirty="0"/>
              </a:p>
            </p:txBody>
          </p:sp>
        </p:grpSp>
        <p:grpSp>
          <p:nvGrpSpPr>
            <p:cNvPr id="34" name="组合 33"/>
            <p:cNvGrpSpPr/>
            <p:nvPr/>
          </p:nvGrpSpPr>
          <p:grpSpPr>
            <a:xfrm>
              <a:off x="7227721" y="3223333"/>
              <a:ext cx="4291330" cy="1752600"/>
              <a:chOff x="7227721" y="3223333"/>
              <a:chExt cx="4291330" cy="1752600"/>
            </a:xfrm>
          </p:grpSpPr>
          <p:sp>
            <p:nvSpPr>
              <p:cNvPr id="12" name="Bullet4"/>
              <p:cNvSpPr txBox="1"/>
              <p:nvPr/>
            </p:nvSpPr>
            <p:spPr>
              <a:xfrm>
                <a:off x="8069506" y="3223333"/>
                <a:ext cx="3449394" cy="699120"/>
              </a:xfrm>
              <a:prstGeom prst="rect">
                <a:avLst/>
              </a:prstGeom>
              <a:noFill/>
            </p:spPr>
            <p:txBody>
              <a:bodyPr wrap="square" rtlCol="0" anchor="b" anchorCtr="0">
                <a:normAutofit/>
              </a:bodyPr>
              <a:lstStyle/>
              <a:p>
                <a:r>
                  <a:rPr lang="zh-CN" altLang="en-US" b="1" dirty="0"/>
                  <a:t>营运能力指标</a:t>
                </a:r>
                <a:endParaRPr lang="en-US" dirty="0"/>
              </a:p>
            </p:txBody>
          </p:sp>
          <p:sp>
            <p:nvSpPr>
              <p:cNvPr id="29" name="Icon4"/>
              <p:cNvSpPr/>
              <p:nvPr/>
            </p:nvSpPr>
            <p:spPr>
              <a:xfrm>
                <a:off x="7227721" y="3267096"/>
                <a:ext cx="306160" cy="335247"/>
              </a:xfrm>
              <a:custGeom>
                <a:avLst/>
                <a:gdLst>
                  <a:gd name="connsiteX0" fmla="*/ 367478 w 487121"/>
                  <a:gd name="connsiteY0" fmla="*/ 621 h 533400"/>
                  <a:gd name="connsiteX1" fmla="*/ 367478 w 487121"/>
                  <a:gd name="connsiteY1" fmla="*/ 19671 h 533400"/>
                  <a:gd name="connsiteX2" fmla="*/ 338903 w 487121"/>
                  <a:gd name="connsiteY2" fmla="*/ 19671 h 533400"/>
                  <a:gd name="connsiteX3" fmla="*/ 338903 w 487121"/>
                  <a:gd name="connsiteY3" fmla="*/ 135876 h 533400"/>
                  <a:gd name="connsiteX4" fmla="*/ 340808 w 487121"/>
                  <a:gd name="connsiteY4" fmla="*/ 145401 h 533400"/>
                  <a:gd name="connsiteX5" fmla="*/ 341761 w 487121"/>
                  <a:gd name="connsiteY5" fmla="*/ 147306 h 533400"/>
                  <a:gd name="connsiteX6" fmla="*/ 482731 w 487121"/>
                  <a:gd name="connsiteY6" fmla="*/ 464489 h 533400"/>
                  <a:gd name="connsiteX7" fmla="*/ 483683 w 487121"/>
                  <a:gd name="connsiteY7" fmla="*/ 509256 h 533400"/>
                  <a:gd name="connsiteX8" fmla="*/ 447488 w 487121"/>
                  <a:gd name="connsiteY8" fmla="*/ 534021 h 533400"/>
                  <a:gd name="connsiteX9" fmla="*/ 447488 w 487121"/>
                  <a:gd name="connsiteY9" fmla="*/ 534021 h 533400"/>
                  <a:gd name="connsiteX10" fmla="*/ 40771 w 487121"/>
                  <a:gd name="connsiteY10" fmla="*/ 534021 h 533400"/>
                  <a:gd name="connsiteX11" fmla="*/ 4576 w 487121"/>
                  <a:gd name="connsiteY11" fmla="*/ 509256 h 533400"/>
                  <a:gd name="connsiteX12" fmla="*/ 5528 w 487121"/>
                  <a:gd name="connsiteY12" fmla="*/ 464489 h 533400"/>
                  <a:gd name="connsiteX13" fmla="*/ 5528 w 487121"/>
                  <a:gd name="connsiteY13" fmla="*/ 464489 h 533400"/>
                  <a:gd name="connsiteX14" fmla="*/ 146498 w 487121"/>
                  <a:gd name="connsiteY14" fmla="*/ 147306 h 533400"/>
                  <a:gd name="connsiteX15" fmla="*/ 149356 w 487121"/>
                  <a:gd name="connsiteY15" fmla="*/ 135876 h 533400"/>
                  <a:gd name="connsiteX16" fmla="*/ 149356 w 487121"/>
                  <a:gd name="connsiteY16" fmla="*/ 135876 h 533400"/>
                  <a:gd name="connsiteX17" fmla="*/ 149356 w 487121"/>
                  <a:gd name="connsiteY17" fmla="*/ 19671 h 533400"/>
                  <a:gd name="connsiteX18" fmla="*/ 120781 w 487121"/>
                  <a:gd name="connsiteY18" fmla="*/ 19671 h 533400"/>
                  <a:gd name="connsiteX19" fmla="*/ 120781 w 487121"/>
                  <a:gd name="connsiteY19" fmla="*/ 621 h 533400"/>
                  <a:gd name="connsiteX20" fmla="*/ 367478 w 487121"/>
                  <a:gd name="connsiteY20" fmla="*/ 621 h 533400"/>
                  <a:gd name="connsiteX21" fmla="*/ 252226 w 487121"/>
                  <a:gd name="connsiteY21" fmla="*/ 415911 h 533400"/>
                  <a:gd name="connsiteX22" fmla="*/ 249368 w 487121"/>
                  <a:gd name="connsiteY22" fmla="*/ 417816 h 533400"/>
                  <a:gd name="connsiteX23" fmla="*/ 50296 w 487121"/>
                  <a:gd name="connsiteY23" fmla="*/ 409244 h 533400"/>
                  <a:gd name="connsiteX24" fmla="*/ 22673 w 487121"/>
                  <a:gd name="connsiteY24" fmla="*/ 471156 h 533400"/>
                  <a:gd name="connsiteX25" fmla="*/ 21721 w 487121"/>
                  <a:gd name="connsiteY25" fmla="*/ 501636 h 533400"/>
                  <a:gd name="connsiteX26" fmla="*/ 39818 w 487121"/>
                  <a:gd name="connsiteY26" fmla="*/ 514019 h 533400"/>
                  <a:gd name="connsiteX27" fmla="*/ 39818 w 487121"/>
                  <a:gd name="connsiteY27" fmla="*/ 514019 h 533400"/>
                  <a:gd name="connsiteX28" fmla="*/ 446536 w 487121"/>
                  <a:gd name="connsiteY28" fmla="*/ 514019 h 533400"/>
                  <a:gd name="connsiteX29" fmla="*/ 464633 w 487121"/>
                  <a:gd name="connsiteY29" fmla="*/ 501636 h 533400"/>
                  <a:gd name="connsiteX30" fmla="*/ 463681 w 487121"/>
                  <a:gd name="connsiteY30" fmla="*/ 471156 h 533400"/>
                  <a:gd name="connsiteX31" fmla="*/ 463681 w 487121"/>
                  <a:gd name="connsiteY31" fmla="*/ 471156 h 533400"/>
                  <a:gd name="connsiteX32" fmla="*/ 435106 w 487121"/>
                  <a:gd name="connsiteY32" fmla="*/ 407339 h 533400"/>
                  <a:gd name="connsiteX33" fmla="*/ 434153 w 487121"/>
                  <a:gd name="connsiteY33" fmla="*/ 407339 h 533400"/>
                  <a:gd name="connsiteX34" fmla="*/ 252226 w 487121"/>
                  <a:gd name="connsiteY34" fmla="*/ 415911 h 533400"/>
                  <a:gd name="connsiteX35" fmla="*/ 319853 w 487121"/>
                  <a:gd name="connsiteY35" fmla="*/ 19671 h 533400"/>
                  <a:gd name="connsiteX36" fmla="*/ 167453 w 487121"/>
                  <a:gd name="connsiteY36" fmla="*/ 19671 h 533400"/>
                  <a:gd name="connsiteX37" fmla="*/ 167453 w 487121"/>
                  <a:gd name="connsiteY37" fmla="*/ 135876 h 533400"/>
                  <a:gd name="connsiteX38" fmla="*/ 164596 w 487121"/>
                  <a:gd name="connsiteY38" fmla="*/ 153021 h 533400"/>
                  <a:gd name="connsiteX39" fmla="*/ 164596 w 487121"/>
                  <a:gd name="connsiteY39" fmla="*/ 153021 h 533400"/>
                  <a:gd name="connsiteX40" fmla="*/ 163643 w 487121"/>
                  <a:gd name="connsiteY40" fmla="*/ 155879 h 533400"/>
                  <a:gd name="connsiteX41" fmla="*/ 57916 w 487121"/>
                  <a:gd name="connsiteY41" fmla="*/ 393051 h 533400"/>
                  <a:gd name="connsiteX42" fmla="*/ 235081 w 487121"/>
                  <a:gd name="connsiteY42" fmla="*/ 405434 h 533400"/>
                  <a:gd name="connsiteX43" fmla="*/ 237938 w 487121"/>
                  <a:gd name="connsiteY43" fmla="*/ 403529 h 533400"/>
                  <a:gd name="connsiteX44" fmla="*/ 424628 w 487121"/>
                  <a:gd name="connsiteY44" fmla="*/ 383526 h 533400"/>
                  <a:gd name="connsiteX45" fmla="*/ 323663 w 487121"/>
                  <a:gd name="connsiteY45" fmla="*/ 155879 h 533400"/>
                  <a:gd name="connsiteX46" fmla="*/ 319853 w 487121"/>
                  <a:gd name="connsiteY46" fmla="*/ 136829 h 533400"/>
                  <a:gd name="connsiteX47" fmla="*/ 319853 w 487121"/>
                  <a:gd name="connsiteY47" fmla="*/ 136829 h 533400"/>
                  <a:gd name="connsiteX48" fmla="*/ 319853 w 487121"/>
                  <a:gd name="connsiteY48" fmla="*/ 19671 h 533400"/>
                  <a:gd name="connsiteX49" fmla="*/ 305566 w 487121"/>
                  <a:gd name="connsiteY49" fmla="*/ 248271 h 533400"/>
                  <a:gd name="connsiteX50" fmla="*/ 348428 w 487121"/>
                  <a:gd name="connsiteY50" fmla="*/ 291134 h 533400"/>
                  <a:gd name="connsiteX51" fmla="*/ 305566 w 487121"/>
                  <a:gd name="connsiteY51" fmla="*/ 333996 h 533400"/>
                  <a:gd name="connsiteX52" fmla="*/ 262703 w 487121"/>
                  <a:gd name="connsiteY52" fmla="*/ 291134 h 533400"/>
                  <a:gd name="connsiteX53" fmla="*/ 305566 w 487121"/>
                  <a:gd name="connsiteY53" fmla="*/ 248271 h 533400"/>
                  <a:gd name="connsiteX54" fmla="*/ 305566 w 487121"/>
                  <a:gd name="connsiteY54" fmla="*/ 267321 h 533400"/>
                  <a:gd name="connsiteX55" fmla="*/ 281753 w 487121"/>
                  <a:gd name="connsiteY55" fmla="*/ 291134 h 533400"/>
                  <a:gd name="connsiteX56" fmla="*/ 305566 w 487121"/>
                  <a:gd name="connsiteY56" fmla="*/ 314946 h 533400"/>
                  <a:gd name="connsiteX57" fmla="*/ 329378 w 487121"/>
                  <a:gd name="connsiteY57" fmla="*/ 291134 h 533400"/>
                  <a:gd name="connsiteX58" fmla="*/ 305566 w 487121"/>
                  <a:gd name="connsiteY58" fmla="*/ 267321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7121" h="533400">
                    <a:moveTo>
                      <a:pt x="367478" y="621"/>
                    </a:moveTo>
                    <a:lnTo>
                      <a:pt x="367478" y="19671"/>
                    </a:lnTo>
                    <a:lnTo>
                      <a:pt x="338903" y="19671"/>
                    </a:lnTo>
                    <a:lnTo>
                      <a:pt x="338903" y="135876"/>
                    </a:lnTo>
                    <a:cubicBezTo>
                      <a:pt x="338903" y="138734"/>
                      <a:pt x="339856" y="142544"/>
                      <a:pt x="340808" y="145401"/>
                    </a:cubicBezTo>
                    <a:lnTo>
                      <a:pt x="341761" y="147306"/>
                    </a:lnTo>
                    <a:lnTo>
                      <a:pt x="482731" y="464489"/>
                    </a:lnTo>
                    <a:cubicBezTo>
                      <a:pt x="489398" y="478776"/>
                      <a:pt x="489398" y="494969"/>
                      <a:pt x="483683" y="509256"/>
                    </a:cubicBezTo>
                    <a:cubicBezTo>
                      <a:pt x="477968" y="524496"/>
                      <a:pt x="463681" y="534021"/>
                      <a:pt x="447488" y="534021"/>
                    </a:cubicBezTo>
                    <a:lnTo>
                      <a:pt x="447488" y="534021"/>
                    </a:lnTo>
                    <a:lnTo>
                      <a:pt x="40771" y="534021"/>
                    </a:lnTo>
                    <a:cubicBezTo>
                      <a:pt x="24578" y="534021"/>
                      <a:pt x="10291" y="524496"/>
                      <a:pt x="4576" y="509256"/>
                    </a:cubicBezTo>
                    <a:cubicBezTo>
                      <a:pt x="-1139" y="494969"/>
                      <a:pt x="-187" y="478776"/>
                      <a:pt x="5528" y="464489"/>
                    </a:cubicBezTo>
                    <a:lnTo>
                      <a:pt x="5528" y="464489"/>
                    </a:lnTo>
                    <a:lnTo>
                      <a:pt x="146498" y="147306"/>
                    </a:lnTo>
                    <a:cubicBezTo>
                      <a:pt x="148403" y="143496"/>
                      <a:pt x="149356" y="139686"/>
                      <a:pt x="149356" y="135876"/>
                    </a:cubicBezTo>
                    <a:lnTo>
                      <a:pt x="149356" y="135876"/>
                    </a:lnTo>
                    <a:lnTo>
                      <a:pt x="149356" y="19671"/>
                    </a:lnTo>
                    <a:lnTo>
                      <a:pt x="120781" y="19671"/>
                    </a:lnTo>
                    <a:lnTo>
                      <a:pt x="120781" y="621"/>
                    </a:lnTo>
                    <a:lnTo>
                      <a:pt x="367478" y="621"/>
                    </a:lnTo>
                    <a:close/>
                    <a:moveTo>
                      <a:pt x="252226" y="415911"/>
                    </a:moveTo>
                    <a:lnTo>
                      <a:pt x="249368" y="417816"/>
                    </a:lnTo>
                    <a:cubicBezTo>
                      <a:pt x="194123" y="456869"/>
                      <a:pt x="118876" y="453059"/>
                      <a:pt x="50296" y="409244"/>
                    </a:cubicBezTo>
                    <a:lnTo>
                      <a:pt x="22673" y="471156"/>
                    </a:lnTo>
                    <a:cubicBezTo>
                      <a:pt x="18863" y="480681"/>
                      <a:pt x="17911" y="491159"/>
                      <a:pt x="21721" y="501636"/>
                    </a:cubicBezTo>
                    <a:cubicBezTo>
                      <a:pt x="24578" y="509256"/>
                      <a:pt x="32198" y="514019"/>
                      <a:pt x="39818" y="514019"/>
                    </a:cubicBezTo>
                    <a:lnTo>
                      <a:pt x="39818" y="514019"/>
                    </a:lnTo>
                    <a:lnTo>
                      <a:pt x="446536" y="514019"/>
                    </a:lnTo>
                    <a:cubicBezTo>
                      <a:pt x="455108" y="514019"/>
                      <a:pt x="461776" y="509256"/>
                      <a:pt x="464633" y="501636"/>
                    </a:cubicBezTo>
                    <a:cubicBezTo>
                      <a:pt x="468443" y="492111"/>
                      <a:pt x="468443" y="480681"/>
                      <a:pt x="463681" y="471156"/>
                    </a:cubicBezTo>
                    <a:lnTo>
                      <a:pt x="463681" y="471156"/>
                    </a:lnTo>
                    <a:lnTo>
                      <a:pt x="435106" y="407339"/>
                    </a:lnTo>
                    <a:lnTo>
                      <a:pt x="434153" y="407339"/>
                    </a:lnTo>
                    <a:cubicBezTo>
                      <a:pt x="374146" y="378764"/>
                      <a:pt x="301756" y="382574"/>
                      <a:pt x="252226" y="415911"/>
                    </a:cubicBezTo>
                    <a:close/>
                    <a:moveTo>
                      <a:pt x="319853" y="19671"/>
                    </a:moveTo>
                    <a:lnTo>
                      <a:pt x="167453" y="19671"/>
                    </a:lnTo>
                    <a:lnTo>
                      <a:pt x="167453" y="135876"/>
                    </a:lnTo>
                    <a:cubicBezTo>
                      <a:pt x="167453" y="141591"/>
                      <a:pt x="166501" y="147306"/>
                      <a:pt x="164596" y="153021"/>
                    </a:cubicBezTo>
                    <a:lnTo>
                      <a:pt x="164596" y="153021"/>
                    </a:lnTo>
                    <a:lnTo>
                      <a:pt x="163643" y="155879"/>
                    </a:lnTo>
                    <a:lnTo>
                      <a:pt x="57916" y="393051"/>
                    </a:lnTo>
                    <a:cubicBezTo>
                      <a:pt x="119828" y="433056"/>
                      <a:pt x="186503" y="437819"/>
                      <a:pt x="235081" y="405434"/>
                    </a:cubicBezTo>
                    <a:lnTo>
                      <a:pt x="237938" y="403529"/>
                    </a:lnTo>
                    <a:cubicBezTo>
                      <a:pt x="289373" y="367334"/>
                      <a:pt x="360811" y="360666"/>
                      <a:pt x="424628" y="383526"/>
                    </a:cubicBezTo>
                    <a:lnTo>
                      <a:pt x="323663" y="155879"/>
                    </a:lnTo>
                    <a:cubicBezTo>
                      <a:pt x="320806" y="150164"/>
                      <a:pt x="319853" y="143496"/>
                      <a:pt x="319853" y="136829"/>
                    </a:cubicBezTo>
                    <a:lnTo>
                      <a:pt x="319853" y="136829"/>
                    </a:lnTo>
                    <a:lnTo>
                      <a:pt x="319853" y="19671"/>
                    </a:lnTo>
                    <a:close/>
                    <a:moveTo>
                      <a:pt x="305566" y="248271"/>
                    </a:moveTo>
                    <a:cubicBezTo>
                      <a:pt x="329378" y="248271"/>
                      <a:pt x="348428" y="267321"/>
                      <a:pt x="348428" y="291134"/>
                    </a:cubicBezTo>
                    <a:cubicBezTo>
                      <a:pt x="348428" y="314946"/>
                      <a:pt x="329378" y="333996"/>
                      <a:pt x="305566" y="333996"/>
                    </a:cubicBezTo>
                    <a:cubicBezTo>
                      <a:pt x="281753" y="333996"/>
                      <a:pt x="262703" y="314946"/>
                      <a:pt x="262703" y="291134"/>
                    </a:cubicBezTo>
                    <a:cubicBezTo>
                      <a:pt x="262703" y="267321"/>
                      <a:pt x="281753" y="248271"/>
                      <a:pt x="305566" y="248271"/>
                    </a:cubicBezTo>
                    <a:close/>
                    <a:moveTo>
                      <a:pt x="305566" y="267321"/>
                    </a:moveTo>
                    <a:cubicBezTo>
                      <a:pt x="292231" y="267321"/>
                      <a:pt x="281753" y="277799"/>
                      <a:pt x="281753" y="291134"/>
                    </a:cubicBezTo>
                    <a:cubicBezTo>
                      <a:pt x="281753" y="304469"/>
                      <a:pt x="292231" y="314946"/>
                      <a:pt x="305566" y="314946"/>
                    </a:cubicBezTo>
                    <a:cubicBezTo>
                      <a:pt x="318901" y="314946"/>
                      <a:pt x="329378" y="304469"/>
                      <a:pt x="329378" y="291134"/>
                    </a:cubicBezTo>
                    <a:cubicBezTo>
                      <a:pt x="329378" y="277799"/>
                      <a:pt x="318901" y="267321"/>
                      <a:pt x="305566" y="267321"/>
                    </a:cubicBezTo>
                    <a:close/>
                  </a:path>
                </a:pathLst>
              </a:custGeom>
              <a:solidFill>
                <a:schemeClr val="bg1"/>
              </a:solidFill>
              <a:ln w="9525" cap="flat">
                <a:noFill/>
                <a:prstDash val="solid"/>
                <a:miter/>
              </a:ln>
            </p:spPr>
            <p:txBody>
              <a:bodyPr rtlCol="0" anchor="ctr"/>
              <a:lstStyle/>
              <a:p>
                <a:endParaRPr lang="en-US" dirty="0"/>
              </a:p>
            </p:txBody>
          </p:sp>
          <p:sp>
            <p:nvSpPr>
              <p:cNvPr id="10" name="Text4"/>
              <p:cNvSpPr txBox="1"/>
              <p:nvPr/>
            </p:nvSpPr>
            <p:spPr>
              <a:xfrm>
                <a:off x="8069731" y="3922468"/>
                <a:ext cx="3449320" cy="1053465"/>
              </a:xfrm>
              <a:prstGeom prst="rect">
                <a:avLst/>
              </a:prstGeom>
            </p:spPr>
            <p:txBody>
              <a:bodyPr wrap="square" rtlCol="0" anchor="t" anchorCtr="0">
                <a:normAutofit/>
              </a:bodyPr>
              <a:lstStyle>
                <a:defPPr>
                  <a:defRPr lang="zh-CN"/>
                </a:defPPr>
                <a:lvl1pPr>
                  <a:lnSpc>
                    <a:spcPts val="1500"/>
                  </a:lnSpc>
                  <a:defRPr sz="900"/>
                </a:lvl1pPr>
              </a:lstStyle>
              <a:p>
                <a:pPr>
                  <a:lnSpc>
                    <a:spcPct val="120000"/>
                  </a:lnSpc>
                </a:pPr>
                <a:r>
                  <a:rPr lang="zh-CN" altLang="en-US" sz="1200" dirty="0"/>
                  <a:t>反映企业资产利用效率</a:t>
                </a:r>
                <a:endParaRPr lang="zh-CN" altLang="en-US" sz="1200" dirty="0"/>
              </a:p>
              <a:p>
                <a:pPr>
                  <a:lnSpc>
                    <a:spcPct val="120000"/>
                  </a:lnSpc>
                </a:pPr>
                <a:r>
                  <a:rPr lang="zh-CN" altLang="en-US" sz="1200" dirty="0"/>
                  <a:t>我是模板字数</a:t>
                </a:r>
                <a:r>
                  <a:rPr lang="zh-CN" altLang="en-US" sz="1200" dirty="0">
                    <a:sym typeface="+mn-ea"/>
                  </a:rPr>
                  <a:t>我是模板字数我是模板字数</a:t>
                </a:r>
                <a:endParaRPr lang="zh-CN" altLang="en-US" sz="1200" dirty="0"/>
              </a:p>
              <a:p>
                <a:pPr>
                  <a:lnSpc>
                    <a:spcPct val="120000"/>
                  </a:lnSpc>
                </a:pPr>
                <a:r>
                  <a:rPr lang="zh-CN" altLang="en-US" sz="1200" dirty="0">
                    <a:sym typeface="+mn-ea"/>
                  </a:rPr>
                  <a:t>我是模板字数</a:t>
                </a:r>
                <a:endParaRPr lang="zh-CN" altLang="en-US" sz="1200" dirty="0"/>
              </a:p>
              <a:p>
                <a:pPr>
                  <a:lnSpc>
                    <a:spcPct val="120000"/>
                  </a:lnSpc>
                </a:pPr>
                <a:endParaRPr lang="zh-CN" altLang="en-US" sz="1200" dirty="0"/>
              </a:p>
              <a:p>
                <a:pPr>
                  <a:lnSpc>
                    <a:spcPct val="120000"/>
                  </a:lnSpc>
                </a:pPr>
                <a:endParaRPr lang="zh-CN" altLang="en-US" sz="1200" dirty="0"/>
              </a:p>
            </p:txBody>
          </p:sp>
        </p:grpSp>
        <p:grpSp>
          <p:nvGrpSpPr>
            <p:cNvPr id="35" name="组合 34"/>
            <p:cNvGrpSpPr/>
            <p:nvPr/>
          </p:nvGrpSpPr>
          <p:grpSpPr>
            <a:xfrm>
              <a:off x="6752295" y="4735379"/>
              <a:ext cx="4766605" cy="1485900"/>
              <a:chOff x="6752295" y="4735379"/>
              <a:chExt cx="4766605" cy="1485900"/>
            </a:xfrm>
          </p:grpSpPr>
          <p:sp>
            <p:nvSpPr>
              <p:cNvPr id="9" name="Bullet5"/>
              <p:cNvSpPr txBox="1"/>
              <p:nvPr/>
            </p:nvSpPr>
            <p:spPr>
              <a:xfrm>
                <a:off x="8069506" y="4735379"/>
                <a:ext cx="3449394" cy="699120"/>
              </a:xfrm>
              <a:prstGeom prst="rect">
                <a:avLst/>
              </a:prstGeom>
              <a:noFill/>
            </p:spPr>
            <p:txBody>
              <a:bodyPr wrap="square" rtlCol="0" anchor="b" anchorCtr="0">
                <a:normAutofit/>
              </a:bodyPr>
              <a:lstStyle/>
              <a:p>
                <a:r>
                  <a:rPr lang="zh-CN" altLang="en-US" b="1" dirty="0"/>
                  <a:t>成长能力指标</a:t>
                </a:r>
                <a:endParaRPr lang="en-US" dirty="0"/>
              </a:p>
            </p:txBody>
          </p:sp>
          <p:sp>
            <p:nvSpPr>
              <p:cNvPr id="21" name="Icon5"/>
              <p:cNvSpPr/>
              <p:nvPr/>
            </p:nvSpPr>
            <p:spPr>
              <a:xfrm>
                <a:off x="6752295" y="4735379"/>
                <a:ext cx="372717" cy="372717"/>
              </a:xfrm>
              <a:custGeom>
                <a:avLst/>
                <a:gdLst>
                  <a:gd name="connsiteX0" fmla="*/ 343764 w 533400"/>
                  <a:gd name="connsiteY0" fmla="*/ 621 h 533400"/>
                  <a:gd name="connsiteX1" fmla="*/ 381864 w 533400"/>
                  <a:gd name="connsiteY1" fmla="*/ 38721 h 533400"/>
                  <a:gd name="connsiteX2" fmla="*/ 381864 w 533400"/>
                  <a:gd name="connsiteY2" fmla="*/ 38721 h 533400"/>
                  <a:gd name="connsiteX3" fmla="*/ 381864 w 533400"/>
                  <a:gd name="connsiteY3" fmla="*/ 114921 h 533400"/>
                  <a:gd name="connsiteX4" fmla="*/ 496164 w 533400"/>
                  <a:gd name="connsiteY4" fmla="*/ 114921 h 533400"/>
                  <a:gd name="connsiteX5" fmla="*/ 534264 w 533400"/>
                  <a:gd name="connsiteY5" fmla="*/ 151116 h 533400"/>
                  <a:gd name="connsiteX6" fmla="*/ 534264 w 533400"/>
                  <a:gd name="connsiteY6" fmla="*/ 153021 h 533400"/>
                  <a:gd name="connsiteX7" fmla="*/ 534264 w 533400"/>
                  <a:gd name="connsiteY7" fmla="*/ 381621 h 533400"/>
                  <a:gd name="connsiteX8" fmla="*/ 498069 w 533400"/>
                  <a:gd name="connsiteY8" fmla="*/ 419721 h 533400"/>
                  <a:gd name="connsiteX9" fmla="*/ 496164 w 533400"/>
                  <a:gd name="connsiteY9" fmla="*/ 419721 h 533400"/>
                  <a:gd name="connsiteX10" fmla="*/ 381864 w 533400"/>
                  <a:gd name="connsiteY10" fmla="*/ 419721 h 533400"/>
                  <a:gd name="connsiteX11" fmla="*/ 381864 w 533400"/>
                  <a:gd name="connsiteY11" fmla="*/ 495921 h 533400"/>
                  <a:gd name="connsiteX12" fmla="*/ 345669 w 533400"/>
                  <a:gd name="connsiteY12" fmla="*/ 534021 h 533400"/>
                  <a:gd name="connsiteX13" fmla="*/ 343764 w 533400"/>
                  <a:gd name="connsiteY13" fmla="*/ 534021 h 533400"/>
                  <a:gd name="connsiteX14" fmla="*/ 191364 w 533400"/>
                  <a:gd name="connsiteY14" fmla="*/ 534021 h 533400"/>
                  <a:gd name="connsiteX15" fmla="*/ 153264 w 533400"/>
                  <a:gd name="connsiteY15" fmla="*/ 495921 h 533400"/>
                  <a:gd name="connsiteX16" fmla="*/ 153264 w 533400"/>
                  <a:gd name="connsiteY16" fmla="*/ 495921 h 533400"/>
                  <a:gd name="connsiteX17" fmla="*/ 153264 w 533400"/>
                  <a:gd name="connsiteY17" fmla="*/ 419721 h 533400"/>
                  <a:gd name="connsiteX18" fmla="*/ 38964 w 533400"/>
                  <a:gd name="connsiteY18" fmla="*/ 419721 h 533400"/>
                  <a:gd name="connsiteX19" fmla="*/ 864 w 533400"/>
                  <a:gd name="connsiteY19" fmla="*/ 383526 h 533400"/>
                  <a:gd name="connsiteX20" fmla="*/ 864 w 533400"/>
                  <a:gd name="connsiteY20" fmla="*/ 381621 h 533400"/>
                  <a:gd name="connsiteX21" fmla="*/ 864 w 533400"/>
                  <a:gd name="connsiteY21" fmla="*/ 197789 h 533400"/>
                  <a:gd name="connsiteX22" fmla="*/ 9436 w 533400"/>
                  <a:gd name="connsiteY22" fmla="*/ 173976 h 533400"/>
                  <a:gd name="connsiteX23" fmla="*/ 11342 w 533400"/>
                  <a:gd name="connsiteY23" fmla="*/ 172071 h 533400"/>
                  <a:gd name="connsiteX24" fmla="*/ 52299 w 533400"/>
                  <a:gd name="connsiteY24" fmla="*/ 127304 h 533400"/>
                  <a:gd name="connsiteX25" fmla="*/ 78017 w 533400"/>
                  <a:gd name="connsiteY25" fmla="*/ 114921 h 533400"/>
                  <a:gd name="connsiteX26" fmla="*/ 79921 w 533400"/>
                  <a:gd name="connsiteY26" fmla="*/ 114921 h 533400"/>
                  <a:gd name="connsiteX27" fmla="*/ 153264 w 533400"/>
                  <a:gd name="connsiteY27" fmla="*/ 114921 h 533400"/>
                  <a:gd name="connsiteX28" fmla="*/ 153264 w 533400"/>
                  <a:gd name="connsiteY28" fmla="*/ 38721 h 533400"/>
                  <a:gd name="connsiteX29" fmla="*/ 189459 w 533400"/>
                  <a:gd name="connsiteY29" fmla="*/ 621 h 533400"/>
                  <a:gd name="connsiteX30" fmla="*/ 191364 w 533400"/>
                  <a:gd name="connsiteY30" fmla="*/ 621 h 533400"/>
                  <a:gd name="connsiteX31" fmla="*/ 343764 w 533400"/>
                  <a:gd name="connsiteY31" fmla="*/ 621 h 533400"/>
                  <a:gd name="connsiteX32" fmla="*/ 343764 w 533400"/>
                  <a:gd name="connsiteY32" fmla="*/ 286371 h 533400"/>
                  <a:gd name="connsiteX33" fmla="*/ 191364 w 533400"/>
                  <a:gd name="connsiteY33" fmla="*/ 286371 h 533400"/>
                  <a:gd name="connsiteX34" fmla="*/ 172314 w 533400"/>
                  <a:gd name="connsiteY34" fmla="*/ 305421 h 533400"/>
                  <a:gd name="connsiteX35" fmla="*/ 172314 w 533400"/>
                  <a:gd name="connsiteY35" fmla="*/ 305421 h 533400"/>
                  <a:gd name="connsiteX36" fmla="*/ 172314 w 533400"/>
                  <a:gd name="connsiteY36" fmla="*/ 495921 h 533400"/>
                  <a:gd name="connsiteX37" fmla="*/ 191364 w 533400"/>
                  <a:gd name="connsiteY37" fmla="*/ 514971 h 533400"/>
                  <a:gd name="connsiteX38" fmla="*/ 191364 w 533400"/>
                  <a:gd name="connsiteY38" fmla="*/ 514971 h 533400"/>
                  <a:gd name="connsiteX39" fmla="*/ 343764 w 533400"/>
                  <a:gd name="connsiteY39" fmla="*/ 514971 h 533400"/>
                  <a:gd name="connsiteX40" fmla="*/ 362814 w 533400"/>
                  <a:gd name="connsiteY40" fmla="*/ 495921 h 533400"/>
                  <a:gd name="connsiteX41" fmla="*/ 362814 w 533400"/>
                  <a:gd name="connsiteY41" fmla="*/ 495921 h 533400"/>
                  <a:gd name="connsiteX42" fmla="*/ 362814 w 533400"/>
                  <a:gd name="connsiteY42" fmla="*/ 305421 h 533400"/>
                  <a:gd name="connsiteX43" fmla="*/ 343764 w 533400"/>
                  <a:gd name="connsiteY43" fmla="*/ 286371 h 533400"/>
                  <a:gd name="connsiteX44" fmla="*/ 343764 w 533400"/>
                  <a:gd name="connsiteY44" fmla="*/ 286371 h 533400"/>
                  <a:gd name="connsiteX45" fmla="*/ 496164 w 533400"/>
                  <a:gd name="connsiteY45" fmla="*/ 133971 h 533400"/>
                  <a:gd name="connsiteX46" fmla="*/ 79921 w 533400"/>
                  <a:gd name="connsiteY46" fmla="*/ 133971 h 533400"/>
                  <a:gd name="connsiteX47" fmla="*/ 67539 w 533400"/>
                  <a:gd name="connsiteY47" fmla="*/ 138734 h 533400"/>
                  <a:gd name="connsiteX48" fmla="*/ 66586 w 533400"/>
                  <a:gd name="connsiteY48" fmla="*/ 139686 h 533400"/>
                  <a:gd name="connsiteX49" fmla="*/ 25629 w 533400"/>
                  <a:gd name="connsiteY49" fmla="*/ 184454 h 533400"/>
                  <a:gd name="connsiteX50" fmla="*/ 20867 w 533400"/>
                  <a:gd name="connsiteY50" fmla="*/ 195884 h 533400"/>
                  <a:gd name="connsiteX51" fmla="*/ 20867 w 533400"/>
                  <a:gd name="connsiteY51" fmla="*/ 197789 h 533400"/>
                  <a:gd name="connsiteX52" fmla="*/ 20867 w 533400"/>
                  <a:gd name="connsiteY52" fmla="*/ 381621 h 533400"/>
                  <a:gd name="connsiteX53" fmla="*/ 38964 w 533400"/>
                  <a:gd name="connsiteY53" fmla="*/ 400671 h 533400"/>
                  <a:gd name="connsiteX54" fmla="*/ 39917 w 533400"/>
                  <a:gd name="connsiteY54" fmla="*/ 400671 h 533400"/>
                  <a:gd name="connsiteX55" fmla="*/ 154217 w 533400"/>
                  <a:gd name="connsiteY55" fmla="*/ 400671 h 533400"/>
                  <a:gd name="connsiteX56" fmla="*/ 154217 w 533400"/>
                  <a:gd name="connsiteY56" fmla="*/ 305421 h 533400"/>
                  <a:gd name="connsiteX57" fmla="*/ 190411 w 533400"/>
                  <a:gd name="connsiteY57" fmla="*/ 267321 h 533400"/>
                  <a:gd name="connsiteX58" fmla="*/ 192317 w 533400"/>
                  <a:gd name="connsiteY58" fmla="*/ 267321 h 533400"/>
                  <a:gd name="connsiteX59" fmla="*/ 344717 w 533400"/>
                  <a:gd name="connsiteY59" fmla="*/ 267321 h 533400"/>
                  <a:gd name="connsiteX60" fmla="*/ 382817 w 533400"/>
                  <a:gd name="connsiteY60" fmla="*/ 305421 h 533400"/>
                  <a:gd name="connsiteX61" fmla="*/ 382817 w 533400"/>
                  <a:gd name="connsiteY61" fmla="*/ 305421 h 533400"/>
                  <a:gd name="connsiteX62" fmla="*/ 382817 w 533400"/>
                  <a:gd name="connsiteY62" fmla="*/ 400671 h 533400"/>
                  <a:gd name="connsiteX63" fmla="*/ 497117 w 533400"/>
                  <a:gd name="connsiteY63" fmla="*/ 400671 h 533400"/>
                  <a:gd name="connsiteX64" fmla="*/ 516167 w 533400"/>
                  <a:gd name="connsiteY64" fmla="*/ 382574 h 533400"/>
                  <a:gd name="connsiteX65" fmla="*/ 516167 w 533400"/>
                  <a:gd name="connsiteY65" fmla="*/ 381621 h 533400"/>
                  <a:gd name="connsiteX66" fmla="*/ 516167 w 533400"/>
                  <a:gd name="connsiteY66" fmla="*/ 153021 h 533400"/>
                  <a:gd name="connsiteX67" fmla="*/ 498069 w 533400"/>
                  <a:gd name="connsiteY67" fmla="*/ 133971 h 533400"/>
                  <a:gd name="connsiteX68" fmla="*/ 496164 w 533400"/>
                  <a:gd name="connsiteY68" fmla="*/ 133971 h 533400"/>
                  <a:gd name="connsiteX69" fmla="*/ 462827 w 533400"/>
                  <a:gd name="connsiteY69" fmla="*/ 172071 h 533400"/>
                  <a:gd name="connsiteX70" fmla="*/ 477114 w 533400"/>
                  <a:gd name="connsiteY70" fmla="*/ 186359 h 533400"/>
                  <a:gd name="connsiteX71" fmla="*/ 462827 w 533400"/>
                  <a:gd name="connsiteY71" fmla="*/ 200646 h 533400"/>
                  <a:gd name="connsiteX72" fmla="*/ 448539 w 533400"/>
                  <a:gd name="connsiteY72" fmla="*/ 186359 h 533400"/>
                  <a:gd name="connsiteX73" fmla="*/ 462827 w 533400"/>
                  <a:gd name="connsiteY73" fmla="*/ 172071 h 533400"/>
                  <a:gd name="connsiteX74" fmla="*/ 343764 w 533400"/>
                  <a:gd name="connsiteY74" fmla="*/ 19671 h 533400"/>
                  <a:gd name="connsiteX75" fmla="*/ 191364 w 533400"/>
                  <a:gd name="connsiteY75" fmla="*/ 19671 h 533400"/>
                  <a:gd name="connsiteX76" fmla="*/ 172314 w 533400"/>
                  <a:gd name="connsiteY76" fmla="*/ 38721 h 533400"/>
                  <a:gd name="connsiteX77" fmla="*/ 172314 w 533400"/>
                  <a:gd name="connsiteY77" fmla="*/ 38721 h 533400"/>
                  <a:gd name="connsiteX78" fmla="*/ 172314 w 533400"/>
                  <a:gd name="connsiteY78" fmla="*/ 114921 h 533400"/>
                  <a:gd name="connsiteX79" fmla="*/ 362814 w 533400"/>
                  <a:gd name="connsiteY79" fmla="*/ 114921 h 533400"/>
                  <a:gd name="connsiteX80" fmla="*/ 362814 w 533400"/>
                  <a:gd name="connsiteY80" fmla="*/ 38721 h 533400"/>
                  <a:gd name="connsiteX81" fmla="*/ 344717 w 533400"/>
                  <a:gd name="connsiteY81" fmla="*/ 19671 h 533400"/>
                  <a:gd name="connsiteX82" fmla="*/ 344717 w 533400"/>
                  <a:gd name="connsiteY82" fmla="*/ 19671 h 533400"/>
                  <a:gd name="connsiteX83" fmla="*/ 343764 w 533400"/>
                  <a:gd name="connsiteY83" fmla="*/ 19671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33400" h="533400">
                    <a:moveTo>
                      <a:pt x="343764" y="621"/>
                    </a:moveTo>
                    <a:cubicBezTo>
                      <a:pt x="364719" y="621"/>
                      <a:pt x="381864" y="17766"/>
                      <a:pt x="381864" y="38721"/>
                    </a:cubicBezTo>
                    <a:lnTo>
                      <a:pt x="381864" y="38721"/>
                    </a:lnTo>
                    <a:lnTo>
                      <a:pt x="381864" y="114921"/>
                    </a:lnTo>
                    <a:lnTo>
                      <a:pt x="496164" y="114921"/>
                    </a:lnTo>
                    <a:cubicBezTo>
                      <a:pt x="516167" y="114921"/>
                      <a:pt x="533311" y="131114"/>
                      <a:pt x="534264" y="151116"/>
                    </a:cubicBezTo>
                    <a:lnTo>
                      <a:pt x="534264" y="153021"/>
                    </a:lnTo>
                    <a:lnTo>
                      <a:pt x="534264" y="381621"/>
                    </a:lnTo>
                    <a:cubicBezTo>
                      <a:pt x="534264" y="401624"/>
                      <a:pt x="518071" y="418769"/>
                      <a:pt x="498069" y="419721"/>
                    </a:cubicBezTo>
                    <a:lnTo>
                      <a:pt x="496164" y="419721"/>
                    </a:lnTo>
                    <a:lnTo>
                      <a:pt x="381864" y="419721"/>
                    </a:lnTo>
                    <a:lnTo>
                      <a:pt x="381864" y="495921"/>
                    </a:lnTo>
                    <a:cubicBezTo>
                      <a:pt x="381864" y="515924"/>
                      <a:pt x="365671" y="533069"/>
                      <a:pt x="345669" y="534021"/>
                    </a:cubicBezTo>
                    <a:lnTo>
                      <a:pt x="343764" y="534021"/>
                    </a:lnTo>
                    <a:lnTo>
                      <a:pt x="191364" y="534021"/>
                    </a:lnTo>
                    <a:cubicBezTo>
                      <a:pt x="170409" y="534021"/>
                      <a:pt x="153264" y="516876"/>
                      <a:pt x="153264" y="495921"/>
                    </a:cubicBezTo>
                    <a:lnTo>
                      <a:pt x="153264" y="495921"/>
                    </a:lnTo>
                    <a:lnTo>
                      <a:pt x="153264" y="419721"/>
                    </a:lnTo>
                    <a:lnTo>
                      <a:pt x="38964" y="419721"/>
                    </a:lnTo>
                    <a:cubicBezTo>
                      <a:pt x="18961" y="419721"/>
                      <a:pt x="1817" y="403529"/>
                      <a:pt x="864" y="383526"/>
                    </a:cubicBezTo>
                    <a:lnTo>
                      <a:pt x="864" y="381621"/>
                    </a:lnTo>
                    <a:lnTo>
                      <a:pt x="864" y="197789"/>
                    </a:lnTo>
                    <a:cubicBezTo>
                      <a:pt x="864" y="189216"/>
                      <a:pt x="3721" y="180644"/>
                      <a:pt x="9436" y="173976"/>
                    </a:cubicBezTo>
                    <a:lnTo>
                      <a:pt x="11342" y="172071"/>
                    </a:lnTo>
                    <a:lnTo>
                      <a:pt x="52299" y="127304"/>
                    </a:lnTo>
                    <a:cubicBezTo>
                      <a:pt x="58967" y="119684"/>
                      <a:pt x="68492" y="115874"/>
                      <a:pt x="78017" y="114921"/>
                    </a:cubicBezTo>
                    <a:lnTo>
                      <a:pt x="79921" y="114921"/>
                    </a:lnTo>
                    <a:lnTo>
                      <a:pt x="153264" y="114921"/>
                    </a:lnTo>
                    <a:lnTo>
                      <a:pt x="153264" y="38721"/>
                    </a:lnTo>
                    <a:cubicBezTo>
                      <a:pt x="153264" y="18719"/>
                      <a:pt x="169457" y="1574"/>
                      <a:pt x="189459" y="621"/>
                    </a:cubicBezTo>
                    <a:lnTo>
                      <a:pt x="191364" y="621"/>
                    </a:lnTo>
                    <a:lnTo>
                      <a:pt x="343764" y="621"/>
                    </a:lnTo>
                    <a:close/>
                    <a:moveTo>
                      <a:pt x="343764" y="286371"/>
                    </a:moveTo>
                    <a:lnTo>
                      <a:pt x="191364" y="286371"/>
                    </a:lnTo>
                    <a:cubicBezTo>
                      <a:pt x="180886" y="286371"/>
                      <a:pt x="172314" y="294944"/>
                      <a:pt x="172314" y="305421"/>
                    </a:cubicBezTo>
                    <a:lnTo>
                      <a:pt x="172314" y="305421"/>
                    </a:lnTo>
                    <a:lnTo>
                      <a:pt x="172314" y="495921"/>
                    </a:lnTo>
                    <a:cubicBezTo>
                      <a:pt x="172314" y="506399"/>
                      <a:pt x="180886" y="514971"/>
                      <a:pt x="191364" y="514971"/>
                    </a:cubicBezTo>
                    <a:lnTo>
                      <a:pt x="191364" y="514971"/>
                    </a:lnTo>
                    <a:lnTo>
                      <a:pt x="343764" y="514971"/>
                    </a:lnTo>
                    <a:cubicBezTo>
                      <a:pt x="354242" y="514971"/>
                      <a:pt x="362814" y="506399"/>
                      <a:pt x="362814" y="495921"/>
                    </a:cubicBezTo>
                    <a:lnTo>
                      <a:pt x="362814" y="495921"/>
                    </a:lnTo>
                    <a:lnTo>
                      <a:pt x="362814" y="305421"/>
                    </a:lnTo>
                    <a:cubicBezTo>
                      <a:pt x="362814" y="294944"/>
                      <a:pt x="354242" y="286371"/>
                      <a:pt x="343764" y="286371"/>
                    </a:cubicBezTo>
                    <a:lnTo>
                      <a:pt x="343764" y="286371"/>
                    </a:lnTo>
                    <a:close/>
                    <a:moveTo>
                      <a:pt x="496164" y="133971"/>
                    </a:moveTo>
                    <a:lnTo>
                      <a:pt x="79921" y="133971"/>
                    </a:lnTo>
                    <a:cubicBezTo>
                      <a:pt x="75159" y="133971"/>
                      <a:pt x="70396" y="135876"/>
                      <a:pt x="67539" y="138734"/>
                    </a:cubicBezTo>
                    <a:lnTo>
                      <a:pt x="66586" y="139686"/>
                    </a:lnTo>
                    <a:lnTo>
                      <a:pt x="25629" y="184454"/>
                    </a:lnTo>
                    <a:cubicBezTo>
                      <a:pt x="22771" y="187311"/>
                      <a:pt x="20867" y="191121"/>
                      <a:pt x="20867" y="195884"/>
                    </a:cubicBezTo>
                    <a:lnTo>
                      <a:pt x="20867" y="197789"/>
                    </a:lnTo>
                    <a:lnTo>
                      <a:pt x="20867" y="381621"/>
                    </a:lnTo>
                    <a:cubicBezTo>
                      <a:pt x="20867" y="392099"/>
                      <a:pt x="28486" y="399719"/>
                      <a:pt x="38964" y="400671"/>
                    </a:cubicBezTo>
                    <a:lnTo>
                      <a:pt x="39917" y="400671"/>
                    </a:lnTo>
                    <a:lnTo>
                      <a:pt x="154217" y="400671"/>
                    </a:lnTo>
                    <a:lnTo>
                      <a:pt x="154217" y="305421"/>
                    </a:lnTo>
                    <a:cubicBezTo>
                      <a:pt x="154217" y="285419"/>
                      <a:pt x="170409" y="268274"/>
                      <a:pt x="190411" y="267321"/>
                    </a:cubicBezTo>
                    <a:lnTo>
                      <a:pt x="192317" y="267321"/>
                    </a:lnTo>
                    <a:lnTo>
                      <a:pt x="344717" y="267321"/>
                    </a:lnTo>
                    <a:cubicBezTo>
                      <a:pt x="365671" y="267321"/>
                      <a:pt x="382817" y="284466"/>
                      <a:pt x="382817" y="305421"/>
                    </a:cubicBezTo>
                    <a:lnTo>
                      <a:pt x="382817" y="305421"/>
                    </a:lnTo>
                    <a:lnTo>
                      <a:pt x="382817" y="400671"/>
                    </a:lnTo>
                    <a:lnTo>
                      <a:pt x="497117" y="400671"/>
                    </a:lnTo>
                    <a:cubicBezTo>
                      <a:pt x="507594" y="400671"/>
                      <a:pt x="515214" y="393051"/>
                      <a:pt x="516167" y="382574"/>
                    </a:cubicBezTo>
                    <a:lnTo>
                      <a:pt x="516167" y="381621"/>
                    </a:lnTo>
                    <a:lnTo>
                      <a:pt x="516167" y="153021"/>
                    </a:lnTo>
                    <a:cubicBezTo>
                      <a:pt x="516167" y="142544"/>
                      <a:pt x="508546" y="134924"/>
                      <a:pt x="498069" y="133971"/>
                    </a:cubicBezTo>
                    <a:lnTo>
                      <a:pt x="496164" y="133971"/>
                    </a:lnTo>
                    <a:close/>
                    <a:moveTo>
                      <a:pt x="462827" y="172071"/>
                    </a:moveTo>
                    <a:cubicBezTo>
                      <a:pt x="470446" y="172071"/>
                      <a:pt x="477114" y="178739"/>
                      <a:pt x="477114" y="186359"/>
                    </a:cubicBezTo>
                    <a:cubicBezTo>
                      <a:pt x="477114" y="193979"/>
                      <a:pt x="470446" y="200646"/>
                      <a:pt x="462827" y="200646"/>
                    </a:cubicBezTo>
                    <a:cubicBezTo>
                      <a:pt x="455207" y="200646"/>
                      <a:pt x="448539" y="193979"/>
                      <a:pt x="448539" y="186359"/>
                    </a:cubicBezTo>
                    <a:cubicBezTo>
                      <a:pt x="448539" y="178739"/>
                      <a:pt x="455207" y="172071"/>
                      <a:pt x="462827" y="172071"/>
                    </a:cubicBezTo>
                    <a:close/>
                    <a:moveTo>
                      <a:pt x="343764" y="19671"/>
                    </a:moveTo>
                    <a:lnTo>
                      <a:pt x="191364" y="19671"/>
                    </a:lnTo>
                    <a:cubicBezTo>
                      <a:pt x="180886" y="19671"/>
                      <a:pt x="172314" y="28244"/>
                      <a:pt x="172314" y="38721"/>
                    </a:cubicBezTo>
                    <a:lnTo>
                      <a:pt x="172314" y="38721"/>
                    </a:lnTo>
                    <a:lnTo>
                      <a:pt x="172314" y="114921"/>
                    </a:lnTo>
                    <a:lnTo>
                      <a:pt x="362814" y="114921"/>
                    </a:lnTo>
                    <a:lnTo>
                      <a:pt x="362814" y="38721"/>
                    </a:lnTo>
                    <a:cubicBezTo>
                      <a:pt x="362814" y="28244"/>
                      <a:pt x="355194" y="20624"/>
                      <a:pt x="344717" y="19671"/>
                    </a:cubicBezTo>
                    <a:lnTo>
                      <a:pt x="344717" y="19671"/>
                    </a:lnTo>
                    <a:lnTo>
                      <a:pt x="343764" y="19671"/>
                    </a:lnTo>
                    <a:close/>
                  </a:path>
                </a:pathLst>
              </a:custGeom>
              <a:solidFill>
                <a:schemeClr val="bg1"/>
              </a:solidFill>
              <a:ln w="9525" cap="flat">
                <a:noFill/>
                <a:prstDash val="solid"/>
                <a:miter/>
              </a:ln>
            </p:spPr>
            <p:txBody>
              <a:bodyPr rtlCol="0" anchor="ctr"/>
              <a:lstStyle/>
              <a:p>
                <a:endParaRPr lang="en-US" dirty="0"/>
              </a:p>
            </p:txBody>
          </p:sp>
          <p:sp>
            <p:nvSpPr>
              <p:cNvPr id="8" name="Text5"/>
              <p:cNvSpPr txBox="1"/>
              <p:nvPr/>
            </p:nvSpPr>
            <p:spPr>
              <a:xfrm>
                <a:off x="8069285" y="5434514"/>
                <a:ext cx="3449320" cy="786765"/>
              </a:xfrm>
              <a:prstGeom prst="rect">
                <a:avLst/>
              </a:prstGeom>
            </p:spPr>
            <p:txBody>
              <a:bodyPr wrap="square" rtlCol="0" anchor="t" anchorCtr="0">
                <a:normAutofit/>
              </a:bodyPr>
              <a:lstStyle>
                <a:defPPr>
                  <a:defRPr lang="zh-CN"/>
                </a:defPPr>
                <a:lvl1pPr>
                  <a:lnSpc>
                    <a:spcPts val="1500"/>
                  </a:lnSpc>
                  <a:defRPr sz="900"/>
                </a:lvl1pPr>
              </a:lstStyle>
              <a:p>
                <a:pPr>
                  <a:lnSpc>
                    <a:spcPct val="120000"/>
                  </a:lnSpc>
                </a:pPr>
                <a:r>
                  <a:rPr lang="zh-CN" altLang="en-US" sz="1200" dirty="0"/>
                  <a:t>检测企业长期发展潜力</a:t>
                </a:r>
                <a:endParaRPr lang="zh-CN" altLang="en-US" sz="1200" dirty="0"/>
              </a:p>
              <a:p>
                <a:pPr>
                  <a:lnSpc>
                    <a:spcPct val="120000"/>
                  </a:lnSpc>
                </a:pPr>
                <a:r>
                  <a:rPr lang="zh-CN" altLang="en-US" sz="1200" dirty="0">
                    <a:sym typeface="+mn-ea"/>
                  </a:rPr>
                  <a:t>我是模板字数我是模板字数我是模板字数</a:t>
                </a:r>
                <a:r>
                  <a:rPr lang="zh-CN" altLang="en-US" sz="1200" dirty="0">
                    <a:sym typeface="+mn-ea"/>
                  </a:rPr>
                  <a:t>我是模板字数我是模板字数</a:t>
                </a:r>
                <a:endParaRPr lang="zh-CN" altLang="en-US" sz="1200" dirty="0"/>
              </a:p>
              <a:p>
                <a:pPr>
                  <a:lnSpc>
                    <a:spcPct val="120000"/>
                  </a:lnSpc>
                </a:pPr>
                <a:endParaRPr lang="zh-CN" altLang="en-US" sz="1200" dirty="0"/>
              </a:p>
              <a:p>
                <a:pPr>
                  <a:lnSpc>
                    <a:spcPct val="120000"/>
                  </a:lnSpc>
                </a:pPr>
                <a:endParaRPr lang="zh-CN" altLang="en-US" dirty="0"/>
              </a:p>
            </p:txBody>
          </p:sp>
        </p:grpSp>
      </p:grpSp>
      <p:sp>
        <p:nvSpPr>
          <p:cNvPr id="2" name="标题 1"/>
          <p:cNvSpPr>
            <a:spLocks noGrp="1"/>
          </p:cNvSpPr>
          <p:nvPr>
            <p:ph type="title"/>
          </p:nvPr>
        </p:nvSpPr>
        <p:spPr/>
        <p:txBody>
          <a:bodyPr/>
          <a:lstStyle/>
          <a:p>
            <a:r>
              <a:rPr lang="zh-CN" altLang="en-US" dirty="0"/>
              <a:t>企业财务因素的选择</a:t>
            </a:r>
            <a:endParaRPr lang="en-US" dirty="0"/>
          </a:p>
        </p:txBody>
      </p:sp>
      <p:graphicFrame>
        <p:nvGraphicFramePr>
          <p:cNvPr id="4" name="图表 3"/>
          <p:cNvGraphicFramePr/>
          <p:nvPr/>
        </p:nvGraphicFramePr>
        <p:xfrm>
          <a:off x="914400" y="1910715"/>
          <a:ext cx="6839585" cy="3959860"/>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企业财务因素的优化</a:t>
            </a:r>
            <a:endParaRPr lang="en-US" dirty="0"/>
          </a:p>
        </p:txBody>
      </p:sp>
      <p:grpSp>
        <p:nvGrpSpPr>
          <p:cNvPr id="6" name="组合 5"/>
          <p:cNvGrpSpPr/>
          <p:nvPr/>
        </p:nvGrpSpPr>
        <p:grpSpPr>
          <a:xfrm>
            <a:off x="6328878" y="1514008"/>
            <a:ext cx="5190022" cy="4247968"/>
            <a:chOff x="6328878" y="1458791"/>
            <a:chExt cx="5190022" cy="4247968"/>
          </a:xfrm>
        </p:grpSpPr>
        <p:grpSp>
          <p:nvGrpSpPr>
            <p:cNvPr id="9" name="组合 8"/>
            <p:cNvGrpSpPr/>
            <p:nvPr/>
          </p:nvGrpSpPr>
          <p:grpSpPr>
            <a:xfrm>
              <a:off x="6328878" y="1458791"/>
              <a:ext cx="5190022" cy="670449"/>
              <a:chOff x="6083568" y="1576359"/>
              <a:chExt cx="5190022" cy="670449"/>
            </a:xfrm>
          </p:grpSpPr>
          <p:sp>
            <p:nvSpPr>
              <p:cNvPr id="20" name="IconBackground1"/>
              <p:cNvSpPr/>
              <p:nvPr/>
            </p:nvSpPr>
            <p:spPr>
              <a:xfrm>
                <a:off x="6083568" y="1576359"/>
                <a:ext cx="642476" cy="642476"/>
              </a:xfrm>
              <a:prstGeom prst="ellipse">
                <a:avLst/>
              </a:prstGeom>
              <a:gradFill flip="none" rotWithShape="1">
                <a:gsLst>
                  <a:gs pos="0">
                    <a:schemeClr val="accent1">
                      <a:lumMod val="60000"/>
                      <a:lumOff val="40000"/>
                    </a:schemeClr>
                  </a:gs>
                  <a:gs pos="60000">
                    <a:schemeClr val="accent1"/>
                  </a:gs>
                </a:gsLst>
                <a:lin ang="2700000" scaled="1"/>
                <a:tileRect/>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p>
                <a:pPr algn="ctr"/>
              </a:p>
            </p:txBody>
          </p:sp>
          <p:sp>
            <p:nvSpPr>
              <p:cNvPr id="17" name="Bullet1"/>
              <p:cNvSpPr txBox="1"/>
              <p:nvPr/>
            </p:nvSpPr>
            <p:spPr>
              <a:xfrm>
                <a:off x="6817896" y="1582652"/>
                <a:ext cx="4455694" cy="369332"/>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a:solidFill>
                      <a:schemeClr val="accent4">
                        <a:lumMod val="100000"/>
                      </a:schemeClr>
                    </a:solidFill>
                    <a:prstDash val="solid"/>
                    <a:round/>
                    <a:headEnd type="none" w="med" len="med"/>
                    <a:tailEnd type="none" w="med" len="med"/>
                  </a14:hiddenLine>
                </a:ext>
              </a:extLst>
            </p:spPr>
            <p:txBody>
              <a:bodyPr wrap="square" lIns="91440" tIns="45720" rIns="91440" bIns="45720" anchor="b" anchorCtr="0">
                <a:normAutofit/>
              </a:bodyPr>
              <a:lstStyle/>
              <a:p>
                <a:r>
                  <a:rPr lang="zh-CN" altLang="en-US" b="1" dirty="0"/>
                  <a:t>优化资本结构</a:t>
                </a:r>
                <a:endParaRPr lang="en-US" dirty="0"/>
              </a:p>
            </p:txBody>
          </p:sp>
          <p:sp>
            <p:nvSpPr>
              <p:cNvPr id="18" name="Text1"/>
              <p:cNvSpPr txBox="1"/>
              <p:nvPr/>
            </p:nvSpPr>
            <p:spPr>
              <a:xfrm>
                <a:off x="6817896" y="1951984"/>
                <a:ext cx="4455694" cy="294824"/>
              </a:xfrm>
              <a:prstGeom prst="rect">
                <a:avLst/>
              </a:prstGeom>
            </p:spPr>
            <p:txBody>
              <a:bodyPr vert="horz" wrap="square" lIns="91440" tIns="45720" rIns="91440" bIns="45720" anchor="t" anchorCtr="0">
                <a:normAutofit/>
              </a:bodyPr>
              <a:lstStyle/>
              <a:p>
                <a:pPr>
                  <a:lnSpc>
                    <a:spcPct val="120000"/>
                  </a:lnSpc>
                </a:pPr>
                <a:r>
                  <a:rPr lang="zh-CN" altLang="en-US" sz="1200" dirty="0"/>
                  <a:t>降低财务风险，提高资金利用效率</a:t>
                </a:r>
                <a:endParaRPr lang="en-US" dirty="0"/>
              </a:p>
            </p:txBody>
          </p:sp>
          <p:sp>
            <p:nvSpPr>
              <p:cNvPr id="81" name="Icon1"/>
              <p:cNvSpPr/>
              <p:nvPr/>
            </p:nvSpPr>
            <p:spPr bwMode="auto">
              <a:xfrm>
                <a:off x="6249865" y="1759095"/>
                <a:ext cx="293742" cy="293742"/>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rgbClr val="FFFFFF"/>
              </a:solidFill>
              <a:ln w="9525">
                <a:noFill/>
                <a:round/>
              </a:ln>
            </p:spPr>
            <p:txBody>
              <a:bodyPr wrap="square" lIns="91440" tIns="45720" rIns="91440" bIns="45720" anchor="ctr">
                <a:normAutofit fontScale="85000" lnSpcReduction="20000"/>
              </a:bodyPr>
              <a:lstStyle/>
              <a:p>
                <a:pPr algn="ctr"/>
              </a:p>
            </p:txBody>
          </p:sp>
        </p:grpSp>
        <p:grpSp>
          <p:nvGrpSpPr>
            <p:cNvPr id="10" name="组合 9"/>
            <p:cNvGrpSpPr/>
            <p:nvPr/>
          </p:nvGrpSpPr>
          <p:grpSpPr>
            <a:xfrm>
              <a:off x="6328878" y="2353171"/>
              <a:ext cx="5190022" cy="670449"/>
              <a:chOff x="6083568" y="2470739"/>
              <a:chExt cx="5190022" cy="670449"/>
            </a:xfrm>
          </p:grpSpPr>
          <p:sp>
            <p:nvSpPr>
              <p:cNvPr id="26" name="IconBackground2"/>
              <p:cNvSpPr/>
              <p:nvPr/>
            </p:nvSpPr>
            <p:spPr>
              <a:xfrm>
                <a:off x="6083568" y="2470739"/>
                <a:ext cx="642476" cy="642476"/>
              </a:xfrm>
              <a:prstGeom prst="ellipse">
                <a:avLst/>
              </a:prstGeom>
              <a:gradFill flip="none" rotWithShape="1">
                <a:gsLst>
                  <a:gs pos="0">
                    <a:schemeClr val="accent2">
                      <a:lumMod val="60000"/>
                      <a:lumOff val="40000"/>
                    </a:schemeClr>
                  </a:gs>
                  <a:gs pos="60000">
                    <a:schemeClr val="accent2"/>
                  </a:gs>
                </a:gsLst>
                <a:lin ang="2700000" scaled="1"/>
                <a:tileRect/>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p>
                <a:pPr algn="ctr"/>
              </a:p>
            </p:txBody>
          </p:sp>
          <p:sp>
            <p:nvSpPr>
              <p:cNvPr id="23" name="Bullet2"/>
              <p:cNvSpPr txBox="1"/>
              <p:nvPr/>
            </p:nvSpPr>
            <p:spPr>
              <a:xfrm>
                <a:off x="6817896" y="2477032"/>
                <a:ext cx="4455694" cy="369332"/>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a:solidFill>
                      <a:schemeClr val="accent4">
                        <a:lumMod val="100000"/>
                      </a:schemeClr>
                    </a:solidFill>
                    <a:prstDash val="solid"/>
                    <a:round/>
                    <a:headEnd type="none" w="med" len="med"/>
                    <a:tailEnd type="none" w="med" len="med"/>
                  </a14:hiddenLine>
                </a:ext>
              </a:extLst>
            </p:spPr>
            <p:txBody>
              <a:bodyPr wrap="square" lIns="91440" tIns="45720" rIns="91440" bIns="45720" anchor="b" anchorCtr="0">
                <a:normAutofit/>
              </a:bodyPr>
              <a:lstStyle/>
              <a:p>
                <a:r>
                  <a:rPr lang="zh-CN" altLang="en-US" b="1" dirty="0"/>
                  <a:t>提高盈利能力</a:t>
                </a:r>
                <a:endParaRPr lang="en-US" dirty="0"/>
              </a:p>
            </p:txBody>
          </p:sp>
          <p:sp>
            <p:nvSpPr>
              <p:cNvPr id="24" name="Text2"/>
              <p:cNvSpPr txBox="1"/>
              <p:nvPr/>
            </p:nvSpPr>
            <p:spPr>
              <a:xfrm>
                <a:off x="6817896" y="2846364"/>
                <a:ext cx="4455694" cy="294824"/>
              </a:xfrm>
              <a:prstGeom prst="rect">
                <a:avLst/>
              </a:prstGeom>
            </p:spPr>
            <p:txBody>
              <a:bodyPr vert="horz" wrap="square" lIns="91440" tIns="45720" rIns="91440" bIns="45720" anchor="t" anchorCtr="0">
                <a:normAutofit/>
              </a:bodyPr>
              <a:lstStyle/>
              <a:p>
                <a:pPr>
                  <a:lnSpc>
                    <a:spcPct val="120000"/>
                  </a:lnSpc>
                </a:pPr>
                <a:r>
                  <a:rPr lang="zh-CN" altLang="en-US" sz="1200" dirty="0"/>
                  <a:t>增强企业核心竞争力，提升盈利水平</a:t>
                </a:r>
                <a:endParaRPr lang="en-US" dirty="0"/>
              </a:p>
            </p:txBody>
          </p:sp>
          <p:sp>
            <p:nvSpPr>
              <p:cNvPr id="84" name="Icon2"/>
              <p:cNvSpPr/>
              <p:nvPr/>
            </p:nvSpPr>
            <p:spPr bwMode="auto">
              <a:xfrm>
                <a:off x="6257031" y="2646618"/>
                <a:ext cx="306082" cy="246840"/>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FFFFFF"/>
              </a:solidFill>
              <a:ln w="9525">
                <a:noFill/>
                <a:round/>
              </a:ln>
            </p:spPr>
            <p:txBody>
              <a:bodyPr wrap="square" lIns="91440" tIns="45720" rIns="91440" bIns="45720" anchor="ctr">
                <a:normAutofit fontScale="62500" lnSpcReduction="20000"/>
              </a:bodyPr>
              <a:lstStyle/>
              <a:p>
                <a:pPr algn="ctr"/>
              </a:p>
            </p:txBody>
          </p:sp>
        </p:grpSp>
        <p:grpSp>
          <p:nvGrpSpPr>
            <p:cNvPr id="15" name="组合 14"/>
            <p:cNvGrpSpPr/>
            <p:nvPr/>
          </p:nvGrpSpPr>
          <p:grpSpPr>
            <a:xfrm>
              <a:off x="6328878" y="3247551"/>
              <a:ext cx="5190022" cy="670449"/>
              <a:chOff x="6083568" y="3365119"/>
              <a:chExt cx="5190022" cy="670449"/>
            </a:xfrm>
          </p:grpSpPr>
          <p:sp>
            <p:nvSpPr>
              <p:cNvPr id="32" name="IconBackground3"/>
              <p:cNvSpPr/>
              <p:nvPr/>
            </p:nvSpPr>
            <p:spPr>
              <a:xfrm>
                <a:off x="6083568" y="3365119"/>
                <a:ext cx="642476" cy="642476"/>
              </a:xfrm>
              <a:prstGeom prst="ellipse">
                <a:avLst/>
              </a:prstGeom>
              <a:gradFill flip="none" rotWithShape="1">
                <a:gsLst>
                  <a:gs pos="0">
                    <a:schemeClr val="accent1">
                      <a:lumMod val="60000"/>
                      <a:lumOff val="40000"/>
                    </a:schemeClr>
                  </a:gs>
                  <a:gs pos="60000">
                    <a:schemeClr val="accent1"/>
                  </a:gs>
                </a:gsLst>
                <a:lin ang="2700000" scaled="1"/>
                <a:tileRect/>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p>
                <a:pPr algn="ctr"/>
              </a:p>
            </p:txBody>
          </p:sp>
          <p:sp>
            <p:nvSpPr>
              <p:cNvPr id="29" name="Bullet3"/>
              <p:cNvSpPr txBox="1"/>
              <p:nvPr/>
            </p:nvSpPr>
            <p:spPr>
              <a:xfrm>
                <a:off x="6817896" y="3371412"/>
                <a:ext cx="4455694" cy="369332"/>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a:solidFill>
                      <a:schemeClr val="accent4">
                        <a:lumMod val="100000"/>
                      </a:schemeClr>
                    </a:solidFill>
                    <a:prstDash val="solid"/>
                    <a:round/>
                    <a:headEnd type="none" w="med" len="med"/>
                    <a:tailEnd type="none" w="med" len="med"/>
                  </a14:hiddenLine>
                </a:ext>
              </a:extLst>
            </p:spPr>
            <p:txBody>
              <a:bodyPr wrap="square" lIns="91440" tIns="45720" rIns="91440" bIns="45720" anchor="b" anchorCtr="0">
                <a:normAutofit/>
              </a:bodyPr>
              <a:lstStyle/>
              <a:p>
                <a:r>
                  <a:rPr lang="zh-CN" altLang="en-US" b="1" dirty="0"/>
                  <a:t>改善偿债能力</a:t>
                </a:r>
                <a:endParaRPr lang="en-US" dirty="0"/>
              </a:p>
            </p:txBody>
          </p:sp>
          <p:sp>
            <p:nvSpPr>
              <p:cNvPr id="30" name="Text3"/>
              <p:cNvSpPr txBox="1"/>
              <p:nvPr/>
            </p:nvSpPr>
            <p:spPr>
              <a:xfrm>
                <a:off x="6817896" y="3740744"/>
                <a:ext cx="4455694" cy="294824"/>
              </a:xfrm>
              <a:prstGeom prst="rect">
                <a:avLst/>
              </a:prstGeom>
            </p:spPr>
            <p:txBody>
              <a:bodyPr vert="horz" wrap="square" lIns="91440" tIns="45720" rIns="91440" bIns="45720" anchor="t" anchorCtr="0">
                <a:normAutofit/>
              </a:bodyPr>
              <a:lstStyle/>
              <a:p>
                <a:pPr>
                  <a:lnSpc>
                    <a:spcPct val="120000"/>
                  </a:lnSpc>
                </a:pPr>
                <a:r>
                  <a:rPr lang="zh-CN" altLang="en-US" sz="1200" dirty="0"/>
                  <a:t>增强债务管理，确保企业财务稳定</a:t>
                </a:r>
                <a:endParaRPr lang="en-US" dirty="0"/>
              </a:p>
            </p:txBody>
          </p:sp>
          <p:sp>
            <p:nvSpPr>
              <p:cNvPr id="55" name="Icon3"/>
              <p:cNvSpPr/>
              <p:nvPr/>
            </p:nvSpPr>
            <p:spPr bwMode="auto">
              <a:xfrm>
                <a:off x="6226028" y="3551827"/>
                <a:ext cx="343110" cy="269058"/>
              </a:xfrm>
              <a:custGeom>
                <a:avLst/>
                <a:gdLst/>
                <a:ahLst/>
                <a:cxnLst>
                  <a:cxn ang="0">
                    <a:pos x="45" y="14"/>
                  </a:cxn>
                  <a:cxn ang="0">
                    <a:pos x="32" y="10"/>
                  </a:cxn>
                  <a:cxn ang="0">
                    <a:pos x="18" y="14"/>
                  </a:cxn>
                  <a:cxn ang="0">
                    <a:pos x="0" y="14"/>
                  </a:cxn>
                  <a:cxn ang="0">
                    <a:pos x="64" y="14"/>
                  </a:cxn>
                  <a:cxn ang="0">
                    <a:pos x="0" y="15"/>
                  </a:cxn>
                  <a:cxn ang="0">
                    <a:pos x="18" y="20"/>
                  </a:cxn>
                  <a:cxn ang="0">
                    <a:pos x="2" y="22"/>
                  </a:cxn>
                  <a:cxn ang="0">
                    <a:pos x="9" y="35"/>
                  </a:cxn>
                  <a:cxn ang="0">
                    <a:pos x="1" y="36"/>
                  </a:cxn>
                  <a:cxn ang="0">
                    <a:pos x="0" y="28"/>
                  </a:cxn>
                  <a:cxn ang="0">
                    <a:pos x="8" y="27"/>
                  </a:cxn>
                  <a:cxn ang="0">
                    <a:pos x="9" y="35"/>
                  </a:cxn>
                  <a:cxn ang="0">
                    <a:pos x="15" y="50"/>
                  </a:cxn>
                  <a:cxn ang="0">
                    <a:pos x="7" y="49"/>
                  </a:cxn>
                  <a:cxn ang="0">
                    <a:pos x="8" y="41"/>
                  </a:cxn>
                  <a:cxn ang="0">
                    <a:pos x="16" y="42"/>
                  </a:cxn>
                  <a:cxn ang="0">
                    <a:pos x="23" y="35"/>
                  </a:cxn>
                  <a:cxn ang="0">
                    <a:pos x="15" y="36"/>
                  </a:cxn>
                  <a:cxn ang="0">
                    <a:pos x="13" y="28"/>
                  </a:cxn>
                  <a:cxn ang="0">
                    <a:pos x="21" y="27"/>
                  </a:cxn>
                  <a:cxn ang="0">
                    <a:pos x="23" y="35"/>
                  </a:cxn>
                  <a:cxn ang="0">
                    <a:pos x="28" y="50"/>
                  </a:cxn>
                  <a:cxn ang="0">
                    <a:pos x="20" y="49"/>
                  </a:cxn>
                  <a:cxn ang="0">
                    <a:pos x="21" y="41"/>
                  </a:cxn>
                  <a:cxn ang="0">
                    <a:pos x="29" y="42"/>
                  </a:cxn>
                  <a:cxn ang="0">
                    <a:pos x="36" y="35"/>
                  </a:cxn>
                  <a:cxn ang="0">
                    <a:pos x="28" y="36"/>
                  </a:cxn>
                  <a:cxn ang="0">
                    <a:pos x="27" y="28"/>
                  </a:cxn>
                  <a:cxn ang="0">
                    <a:pos x="35" y="27"/>
                  </a:cxn>
                  <a:cxn ang="0">
                    <a:pos x="36" y="35"/>
                  </a:cxn>
                  <a:cxn ang="0">
                    <a:pos x="42" y="50"/>
                  </a:cxn>
                  <a:cxn ang="0">
                    <a:pos x="34" y="49"/>
                  </a:cxn>
                  <a:cxn ang="0">
                    <a:pos x="35" y="41"/>
                  </a:cxn>
                  <a:cxn ang="0">
                    <a:pos x="43" y="42"/>
                  </a:cxn>
                  <a:cxn ang="0">
                    <a:pos x="50" y="35"/>
                  </a:cxn>
                  <a:cxn ang="0">
                    <a:pos x="42" y="36"/>
                  </a:cxn>
                  <a:cxn ang="0">
                    <a:pos x="41" y="28"/>
                  </a:cxn>
                  <a:cxn ang="0">
                    <a:pos x="49" y="27"/>
                  </a:cxn>
                  <a:cxn ang="0">
                    <a:pos x="50" y="35"/>
                  </a:cxn>
                  <a:cxn ang="0">
                    <a:pos x="61" y="22"/>
                  </a:cxn>
                  <a:cxn ang="0">
                    <a:pos x="45" y="20"/>
                  </a:cxn>
                  <a:cxn ang="0">
                    <a:pos x="64" y="15"/>
                  </a:cxn>
                  <a:cxn ang="0">
                    <a:pos x="57" y="49"/>
                  </a:cxn>
                  <a:cxn ang="0">
                    <a:pos x="49" y="50"/>
                  </a:cxn>
                  <a:cxn ang="0">
                    <a:pos x="48" y="42"/>
                  </a:cxn>
                  <a:cxn ang="0">
                    <a:pos x="56" y="41"/>
                  </a:cxn>
                  <a:cxn ang="0">
                    <a:pos x="57" y="49"/>
                  </a:cxn>
                  <a:cxn ang="0">
                    <a:pos x="63" y="36"/>
                  </a:cxn>
                  <a:cxn ang="0">
                    <a:pos x="55" y="35"/>
                  </a:cxn>
                  <a:cxn ang="0">
                    <a:pos x="56" y="27"/>
                  </a:cxn>
                  <a:cxn ang="0">
                    <a:pos x="64" y="28"/>
                  </a:cxn>
                </a:cxnLst>
                <a:rect l="0" t="0" r="r" b="b"/>
                <a:pathLst>
                  <a:path w="64" h="50">
                    <a:moveTo>
                      <a:pt x="64" y="14"/>
                    </a:moveTo>
                    <a:cubicBezTo>
                      <a:pt x="45" y="14"/>
                      <a:pt x="45" y="14"/>
                      <a:pt x="45" y="14"/>
                    </a:cubicBezTo>
                    <a:cubicBezTo>
                      <a:pt x="45" y="14"/>
                      <a:pt x="45" y="14"/>
                      <a:pt x="45" y="14"/>
                    </a:cubicBezTo>
                    <a:cubicBezTo>
                      <a:pt x="45" y="12"/>
                      <a:pt x="44" y="10"/>
                      <a:pt x="32" y="10"/>
                    </a:cubicBezTo>
                    <a:cubicBezTo>
                      <a:pt x="19" y="10"/>
                      <a:pt x="18" y="12"/>
                      <a:pt x="18" y="14"/>
                    </a:cubicBezTo>
                    <a:cubicBezTo>
                      <a:pt x="18" y="14"/>
                      <a:pt x="18" y="14"/>
                      <a:pt x="18" y="14"/>
                    </a:cubicBezTo>
                    <a:cubicBezTo>
                      <a:pt x="0" y="14"/>
                      <a:pt x="0" y="14"/>
                      <a:pt x="0" y="14"/>
                    </a:cubicBezTo>
                    <a:cubicBezTo>
                      <a:pt x="0" y="14"/>
                      <a:pt x="0" y="14"/>
                      <a:pt x="0" y="14"/>
                    </a:cubicBezTo>
                    <a:cubicBezTo>
                      <a:pt x="0" y="11"/>
                      <a:pt x="4" y="0"/>
                      <a:pt x="32" y="0"/>
                    </a:cubicBezTo>
                    <a:cubicBezTo>
                      <a:pt x="59" y="0"/>
                      <a:pt x="64" y="11"/>
                      <a:pt x="64" y="14"/>
                    </a:cubicBezTo>
                    <a:close/>
                    <a:moveTo>
                      <a:pt x="0" y="20"/>
                    </a:moveTo>
                    <a:cubicBezTo>
                      <a:pt x="0" y="15"/>
                      <a:pt x="0" y="15"/>
                      <a:pt x="0" y="15"/>
                    </a:cubicBezTo>
                    <a:cubicBezTo>
                      <a:pt x="18" y="15"/>
                      <a:pt x="18" y="15"/>
                      <a:pt x="18" y="15"/>
                    </a:cubicBezTo>
                    <a:cubicBezTo>
                      <a:pt x="18" y="20"/>
                      <a:pt x="18" y="20"/>
                      <a:pt x="18" y="20"/>
                    </a:cubicBezTo>
                    <a:cubicBezTo>
                      <a:pt x="18" y="21"/>
                      <a:pt x="17" y="22"/>
                      <a:pt x="16" y="22"/>
                    </a:cubicBezTo>
                    <a:cubicBezTo>
                      <a:pt x="2" y="22"/>
                      <a:pt x="2" y="22"/>
                      <a:pt x="2" y="22"/>
                    </a:cubicBezTo>
                    <a:cubicBezTo>
                      <a:pt x="1" y="22"/>
                      <a:pt x="0" y="21"/>
                      <a:pt x="0" y="20"/>
                    </a:cubicBezTo>
                    <a:close/>
                    <a:moveTo>
                      <a:pt x="9" y="35"/>
                    </a:moveTo>
                    <a:cubicBezTo>
                      <a:pt x="9" y="36"/>
                      <a:pt x="8" y="36"/>
                      <a:pt x="8" y="36"/>
                    </a:cubicBezTo>
                    <a:cubicBezTo>
                      <a:pt x="1" y="36"/>
                      <a:pt x="1" y="36"/>
                      <a:pt x="1" y="36"/>
                    </a:cubicBezTo>
                    <a:cubicBezTo>
                      <a:pt x="0" y="36"/>
                      <a:pt x="0" y="36"/>
                      <a:pt x="0" y="35"/>
                    </a:cubicBezTo>
                    <a:cubicBezTo>
                      <a:pt x="0" y="28"/>
                      <a:pt x="0" y="28"/>
                      <a:pt x="0" y="28"/>
                    </a:cubicBezTo>
                    <a:cubicBezTo>
                      <a:pt x="0" y="27"/>
                      <a:pt x="0" y="27"/>
                      <a:pt x="1" y="27"/>
                    </a:cubicBezTo>
                    <a:cubicBezTo>
                      <a:pt x="8" y="27"/>
                      <a:pt x="8" y="27"/>
                      <a:pt x="8" y="27"/>
                    </a:cubicBezTo>
                    <a:cubicBezTo>
                      <a:pt x="8" y="27"/>
                      <a:pt x="9" y="27"/>
                      <a:pt x="9" y="28"/>
                    </a:cubicBezTo>
                    <a:lnTo>
                      <a:pt x="9" y="35"/>
                    </a:lnTo>
                    <a:close/>
                    <a:moveTo>
                      <a:pt x="16" y="49"/>
                    </a:moveTo>
                    <a:cubicBezTo>
                      <a:pt x="16" y="49"/>
                      <a:pt x="15" y="50"/>
                      <a:pt x="15" y="50"/>
                    </a:cubicBezTo>
                    <a:cubicBezTo>
                      <a:pt x="8" y="50"/>
                      <a:pt x="8" y="50"/>
                      <a:pt x="8" y="50"/>
                    </a:cubicBezTo>
                    <a:cubicBezTo>
                      <a:pt x="7" y="50"/>
                      <a:pt x="7" y="49"/>
                      <a:pt x="7" y="49"/>
                    </a:cubicBezTo>
                    <a:cubicBezTo>
                      <a:pt x="7" y="42"/>
                      <a:pt x="7" y="42"/>
                      <a:pt x="7" y="42"/>
                    </a:cubicBezTo>
                    <a:cubicBezTo>
                      <a:pt x="7" y="41"/>
                      <a:pt x="7" y="41"/>
                      <a:pt x="8" y="41"/>
                    </a:cubicBezTo>
                    <a:cubicBezTo>
                      <a:pt x="15" y="41"/>
                      <a:pt x="15" y="41"/>
                      <a:pt x="15" y="41"/>
                    </a:cubicBezTo>
                    <a:cubicBezTo>
                      <a:pt x="15" y="41"/>
                      <a:pt x="16" y="41"/>
                      <a:pt x="16" y="42"/>
                    </a:cubicBezTo>
                    <a:lnTo>
                      <a:pt x="16" y="49"/>
                    </a:lnTo>
                    <a:close/>
                    <a:moveTo>
                      <a:pt x="23" y="35"/>
                    </a:moveTo>
                    <a:cubicBezTo>
                      <a:pt x="23" y="36"/>
                      <a:pt x="22" y="36"/>
                      <a:pt x="21" y="36"/>
                    </a:cubicBezTo>
                    <a:cubicBezTo>
                      <a:pt x="15" y="36"/>
                      <a:pt x="15" y="36"/>
                      <a:pt x="15" y="36"/>
                    </a:cubicBezTo>
                    <a:cubicBezTo>
                      <a:pt x="14" y="36"/>
                      <a:pt x="13" y="36"/>
                      <a:pt x="13" y="35"/>
                    </a:cubicBezTo>
                    <a:cubicBezTo>
                      <a:pt x="13" y="28"/>
                      <a:pt x="13" y="28"/>
                      <a:pt x="13" y="28"/>
                    </a:cubicBezTo>
                    <a:cubicBezTo>
                      <a:pt x="13" y="27"/>
                      <a:pt x="14" y="27"/>
                      <a:pt x="15" y="27"/>
                    </a:cubicBezTo>
                    <a:cubicBezTo>
                      <a:pt x="21" y="27"/>
                      <a:pt x="21" y="27"/>
                      <a:pt x="21" y="27"/>
                    </a:cubicBezTo>
                    <a:cubicBezTo>
                      <a:pt x="22" y="27"/>
                      <a:pt x="23" y="27"/>
                      <a:pt x="23" y="28"/>
                    </a:cubicBezTo>
                    <a:lnTo>
                      <a:pt x="23" y="35"/>
                    </a:lnTo>
                    <a:close/>
                    <a:moveTo>
                      <a:pt x="29" y="49"/>
                    </a:moveTo>
                    <a:cubicBezTo>
                      <a:pt x="29" y="49"/>
                      <a:pt x="29" y="50"/>
                      <a:pt x="28" y="50"/>
                    </a:cubicBezTo>
                    <a:cubicBezTo>
                      <a:pt x="21" y="50"/>
                      <a:pt x="21" y="50"/>
                      <a:pt x="21" y="50"/>
                    </a:cubicBezTo>
                    <a:cubicBezTo>
                      <a:pt x="21" y="50"/>
                      <a:pt x="20" y="49"/>
                      <a:pt x="20" y="49"/>
                    </a:cubicBezTo>
                    <a:cubicBezTo>
                      <a:pt x="20" y="42"/>
                      <a:pt x="20" y="42"/>
                      <a:pt x="20" y="42"/>
                    </a:cubicBezTo>
                    <a:cubicBezTo>
                      <a:pt x="20" y="41"/>
                      <a:pt x="21" y="41"/>
                      <a:pt x="21" y="41"/>
                    </a:cubicBezTo>
                    <a:cubicBezTo>
                      <a:pt x="28" y="41"/>
                      <a:pt x="28" y="41"/>
                      <a:pt x="28" y="41"/>
                    </a:cubicBezTo>
                    <a:cubicBezTo>
                      <a:pt x="29" y="41"/>
                      <a:pt x="29" y="41"/>
                      <a:pt x="29" y="42"/>
                    </a:cubicBezTo>
                    <a:lnTo>
                      <a:pt x="29" y="49"/>
                    </a:lnTo>
                    <a:close/>
                    <a:moveTo>
                      <a:pt x="36" y="35"/>
                    </a:moveTo>
                    <a:cubicBezTo>
                      <a:pt x="36" y="36"/>
                      <a:pt x="36" y="36"/>
                      <a:pt x="35" y="36"/>
                    </a:cubicBezTo>
                    <a:cubicBezTo>
                      <a:pt x="28" y="36"/>
                      <a:pt x="28" y="36"/>
                      <a:pt x="28" y="36"/>
                    </a:cubicBezTo>
                    <a:cubicBezTo>
                      <a:pt x="28" y="36"/>
                      <a:pt x="27" y="36"/>
                      <a:pt x="27" y="35"/>
                    </a:cubicBezTo>
                    <a:cubicBezTo>
                      <a:pt x="27" y="28"/>
                      <a:pt x="27" y="28"/>
                      <a:pt x="27" y="28"/>
                    </a:cubicBezTo>
                    <a:cubicBezTo>
                      <a:pt x="27" y="27"/>
                      <a:pt x="28" y="27"/>
                      <a:pt x="28" y="27"/>
                    </a:cubicBezTo>
                    <a:cubicBezTo>
                      <a:pt x="35" y="27"/>
                      <a:pt x="35" y="27"/>
                      <a:pt x="35" y="27"/>
                    </a:cubicBezTo>
                    <a:cubicBezTo>
                      <a:pt x="36" y="27"/>
                      <a:pt x="36" y="27"/>
                      <a:pt x="36" y="28"/>
                    </a:cubicBezTo>
                    <a:lnTo>
                      <a:pt x="36" y="35"/>
                    </a:lnTo>
                    <a:close/>
                    <a:moveTo>
                      <a:pt x="43" y="49"/>
                    </a:moveTo>
                    <a:cubicBezTo>
                      <a:pt x="43" y="49"/>
                      <a:pt x="43" y="50"/>
                      <a:pt x="42" y="50"/>
                    </a:cubicBezTo>
                    <a:cubicBezTo>
                      <a:pt x="35" y="50"/>
                      <a:pt x="35" y="50"/>
                      <a:pt x="35" y="50"/>
                    </a:cubicBezTo>
                    <a:cubicBezTo>
                      <a:pt x="35" y="50"/>
                      <a:pt x="34" y="49"/>
                      <a:pt x="34" y="49"/>
                    </a:cubicBezTo>
                    <a:cubicBezTo>
                      <a:pt x="34" y="42"/>
                      <a:pt x="34" y="42"/>
                      <a:pt x="34" y="42"/>
                    </a:cubicBezTo>
                    <a:cubicBezTo>
                      <a:pt x="34" y="41"/>
                      <a:pt x="35" y="41"/>
                      <a:pt x="35" y="41"/>
                    </a:cubicBezTo>
                    <a:cubicBezTo>
                      <a:pt x="42" y="41"/>
                      <a:pt x="42" y="41"/>
                      <a:pt x="42" y="41"/>
                    </a:cubicBezTo>
                    <a:cubicBezTo>
                      <a:pt x="43" y="41"/>
                      <a:pt x="43" y="41"/>
                      <a:pt x="43" y="42"/>
                    </a:cubicBezTo>
                    <a:lnTo>
                      <a:pt x="43" y="49"/>
                    </a:lnTo>
                    <a:close/>
                    <a:moveTo>
                      <a:pt x="50" y="35"/>
                    </a:moveTo>
                    <a:cubicBezTo>
                      <a:pt x="50" y="36"/>
                      <a:pt x="50" y="36"/>
                      <a:pt x="49" y="36"/>
                    </a:cubicBezTo>
                    <a:cubicBezTo>
                      <a:pt x="42" y="36"/>
                      <a:pt x="42" y="36"/>
                      <a:pt x="42" y="36"/>
                    </a:cubicBezTo>
                    <a:cubicBezTo>
                      <a:pt x="41" y="36"/>
                      <a:pt x="41" y="36"/>
                      <a:pt x="41" y="35"/>
                    </a:cubicBezTo>
                    <a:cubicBezTo>
                      <a:pt x="41" y="28"/>
                      <a:pt x="41" y="28"/>
                      <a:pt x="41" y="28"/>
                    </a:cubicBezTo>
                    <a:cubicBezTo>
                      <a:pt x="41" y="27"/>
                      <a:pt x="41" y="27"/>
                      <a:pt x="42" y="27"/>
                    </a:cubicBezTo>
                    <a:cubicBezTo>
                      <a:pt x="49" y="27"/>
                      <a:pt x="49" y="27"/>
                      <a:pt x="49" y="27"/>
                    </a:cubicBezTo>
                    <a:cubicBezTo>
                      <a:pt x="50" y="27"/>
                      <a:pt x="50" y="27"/>
                      <a:pt x="50" y="28"/>
                    </a:cubicBezTo>
                    <a:lnTo>
                      <a:pt x="50" y="35"/>
                    </a:lnTo>
                    <a:close/>
                    <a:moveTo>
                      <a:pt x="64" y="20"/>
                    </a:moveTo>
                    <a:cubicBezTo>
                      <a:pt x="64" y="21"/>
                      <a:pt x="63" y="22"/>
                      <a:pt x="61" y="22"/>
                    </a:cubicBezTo>
                    <a:cubicBezTo>
                      <a:pt x="48" y="22"/>
                      <a:pt x="48" y="22"/>
                      <a:pt x="48" y="22"/>
                    </a:cubicBezTo>
                    <a:cubicBezTo>
                      <a:pt x="46" y="22"/>
                      <a:pt x="45" y="21"/>
                      <a:pt x="45" y="20"/>
                    </a:cubicBezTo>
                    <a:cubicBezTo>
                      <a:pt x="45" y="15"/>
                      <a:pt x="45" y="15"/>
                      <a:pt x="45" y="15"/>
                    </a:cubicBezTo>
                    <a:cubicBezTo>
                      <a:pt x="64" y="15"/>
                      <a:pt x="64" y="15"/>
                      <a:pt x="64" y="15"/>
                    </a:cubicBezTo>
                    <a:lnTo>
                      <a:pt x="64" y="20"/>
                    </a:lnTo>
                    <a:close/>
                    <a:moveTo>
                      <a:pt x="57" y="49"/>
                    </a:moveTo>
                    <a:cubicBezTo>
                      <a:pt x="57" y="49"/>
                      <a:pt x="56" y="50"/>
                      <a:pt x="56" y="50"/>
                    </a:cubicBezTo>
                    <a:cubicBezTo>
                      <a:pt x="49" y="50"/>
                      <a:pt x="49" y="50"/>
                      <a:pt x="49" y="50"/>
                    </a:cubicBezTo>
                    <a:cubicBezTo>
                      <a:pt x="48" y="50"/>
                      <a:pt x="48" y="49"/>
                      <a:pt x="48" y="49"/>
                    </a:cubicBezTo>
                    <a:cubicBezTo>
                      <a:pt x="48" y="42"/>
                      <a:pt x="48" y="42"/>
                      <a:pt x="48" y="42"/>
                    </a:cubicBezTo>
                    <a:cubicBezTo>
                      <a:pt x="48" y="41"/>
                      <a:pt x="48" y="41"/>
                      <a:pt x="49" y="41"/>
                    </a:cubicBezTo>
                    <a:cubicBezTo>
                      <a:pt x="56" y="41"/>
                      <a:pt x="56" y="41"/>
                      <a:pt x="56" y="41"/>
                    </a:cubicBezTo>
                    <a:cubicBezTo>
                      <a:pt x="56" y="41"/>
                      <a:pt x="57" y="41"/>
                      <a:pt x="57" y="42"/>
                    </a:cubicBezTo>
                    <a:lnTo>
                      <a:pt x="57" y="49"/>
                    </a:lnTo>
                    <a:close/>
                    <a:moveTo>
                      <a:pt x="64" y="35"/>
                    </a:moveTo>
                    <a:cubicBezTo>
                      <a:pt x="64" y="36"/>
                      <a:pt x="63" y="36"/>
                      <a:pt x="63" y="36"/>
                    </a:cubicBezTo>
                    <a:cubicBezTo>
                      <a:pt x="56" y="36"/>
                      <a:pt x="56" y="36"/>
                      <a:pt x="56" y="36"/>
                    </a:cubicBezTo>
                    <a:cubicBezTo>
                      <a:pt x="55" y="36"/>
                      <a:pt x="55" y="36"/>
                      <a:pt x="55" y="35"/>
                    </a:cubicBezTo>
                    <a:cubicBezTo>
                      <a:pt x="55" y="28"/>
                      <a:pt x="55" y="28"/>
                      <a:pt x="55" y="28"/>
                    </a:cubicBezTo>
                    <a:cubicBezTo>
                      <a:pt x="55" y="27"/>
                      <a:pt x="55" y="27"/>
                      <a:pt x="56" y="27"/>
                    </a:cubicBezTo>
                    <a:cubicBezTo>
                      <a:pt x="63" y="27"/>
                      <a:pt x="63" y="27"/>
                      <a:pt x="63" y="27"/>
                    </a:cubicBezTo>
                    <a:cubicBezTo>
                      <a:pt x="63" y="27"/>
                      <a:pt x="64" y="27"/>
                      <a:pt x="64" y="28"/>
                    </a:cubicBezTo>
                    <a:lnTo>
                      <a:pt x="64" y="35"/>
                    </a:lnTo>
                    <a:close/>
                  </a:path>
                </a:pathLst>
              </a:custGeom>
              <a:solidFill>
                <a:srgbClr val="FFFFFF"/>
              </a:solidFill>
              <a:ln w="9525">
                <a:noFill/>
                <a:round/>
              </a:ln>
            </p:spPr>
            <p:txBody>
              <a:bodyPr wrap="square" lIns="91440" tIns="45720" rIns="91440" bIns="45720" anchor="ctr">
                <a:normAutofit fontScale="77500" lnSpcReduction="20000"/>
              </a:bodyPr>
              <a:lstStyle/>
              <a:p>
                <a:pPr algn="ctr"/>
              </a:p>
            </p:txBody>
          </p:sp>
        </p:grpSp>
        <p:grpSp>
          <p:nvGrpSpPr>
            <p:cNvPr id="21" name="组合 20"/>
            <p:cNvGrpSpPr/>
            <p:nvPr/>
          </p:nvGrpSpPr>
          <p:grpSpPr>
            <a:xfrm>
              <a:off x="6328878" y="4141931"/>
              <a:ext cx="5190022" cy="670449"/>
              <a:chOff x="6083568" y="4259499"/>
              <a:chExt cx="5190022" cy="670449"/>
            </a:xfrm>
          </p:grpSpPr>
          <p:sp>
            <p:nvSpPr>
              <p:cNvPr id="38" name="IconBackground4"/>
              <p:cNvSpPr/>
              <p:nvPr/>
            </p:nvSpPr>
            <p:spPr>
              <a:xfrm>
                <a:off x="6083568" y="4259499"/>
                <a:ext cx="642476" cy="642476"/>
              </a:xfrm>
              <a:prstGeom prst="ellipse">
                <a:avLst/>
              </a:prstGeom>
              <a:gradFill flip="none" rotWithShape="1">
                <a:gsLst>
                  <a:gs pos="0">
                    <a:schemeClr val="accent2">
                      <a:lumMod val="60000"/>
                      <a:lumOff val="40000"/>
                    </a:schemeClr>
                  </a:gs>
                  <a:gs pos="60000">
                    <a:schemeClr val="accent2"/>
                  </a:gs>
                </a:gsLst>
                <a:lin ang="2700000" scaled="1"/>
                <a:tileRect/>
              </a:gradFill>
              <a:ln>
                <a:no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p>
                <a:pPr algn="ctr"/>
              </a:p>
            </p:txBody>
          </p:sp>
          <p:sp>
            <p:nvSpPr>
              <p:cNvPr id="35" name="Bullet4"/>
              <p:cNvSpPr txBox="1"/>
              <p:nvPr/>
            </p:nvSpPr>
            <p:spPr>
              <a:xfrm>
                <a:off x="6817896" y="4265792"/>
                <a:ext cx="4455694" cy="369332"/>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a:solidFill>
                      <a:schemeClr val="accent4">
                        <a:lumMod val="100000"/>
                      </a:schemeClr>
                    </a:solidFill>
                    <a:prstDash val="solid"/>
                    <a:round/>
                    <a:headEnd type="none" w="med" len="med"/>
                    <a:tailEnd type="none" w="med" len="med"/>
                  </a14:hiddenLine>
                </a:ext>
              </a:extLst>
            </p:spPr>
            <p:txBody>
              <a:bodyPr wrap="square" lIns="91440" tIns="45720" rIns="91440" bIns="45720" anchor="b" anchorCtr="0">
                <a:normAutofit/>
              </a:bodyPr>
              <a:lstStyle/>
              <a:p>
                <a:r>
                  <a:rPr lang="zh-CN" altLang="en-US" b="1" dirty="0"/>
                  <a:t>提升运营效率</a:t>
                </a:r>
                <a:endParaRPr lang="en-US" dirty="0"/>
              </a:p>
            </p:txBody>
          </p:sp>
          <p:sp>
            <p:nvSpPr>
              <p:cNvPr id="36" name="Text4"/>
              <p:cNvSpPr txBox="1"/>
              <p:nvPr/>
            </p:nvSpPr>
            <p:spPr>
              <a:xfrm>
                <a:off x="6817896" y="4635124"/>
                <a:ext cx="4455694" cy="294824"/>
              </a:xfrm>
              <a:prstGeom prst="rect">
                <a:avLst/>
              </a:prstGeom>
            </p:spPr>
            <p:txBody>
              <a:bodyPr vert="horz" wrap="square" lIns="91440" tIns="45720" rIns="91440" bIns="45720" anchor="t" anchorCtr="0">
                <a:normAutofit/>
              </a:bodyPr>
              <a:lstStyle/>
              <a:p>
                <a:pPr>
                  <a:lnSpc>
                    <a:spcPct val="120000"/>
                  </a:lnSpc>
                </a:pPr>
                <a:r>
                  <a:rPr lang="zh-CN" altLang="en-US" sz="1200" dirty="0"/>
                  <a:t>优化内部管理，提高资产周转速度</a:t>
                </a:r>
                <a:endParaRPr lang="en-US" dirty="0"/>
              </a:p>
            </p:txBody>
          </p:sp>
          <p:sp>
            <p:nvSpPr>
              <p:cNvPr id="51" name="Icon4"/>
              <p:cNvSpPr/>
              <p:nvPr/>
            </p:nvSpPr>
            <p:spPr bwMode="auto">
              <a:xfrm>
                <a:off x="6253182" y="4433866"/>
                <a:ext cx="315956" cy="293742"/>
              </a:xfrm>
              <a:custGeom>
                <a:avLst/>
                <a:gdLst/>
                <a:ahLst/>
                <a:cxnLst>
                  <a:cxn ang="0">
                    <a:pos x="10" y="37"/>
                  </a:cxn>
                  <a:cxn ang="0">
                    <a:pos x="0" y="25"/>
                  </a:cxn>
                  <a:cxn ang="0">
                    <a:pos x="6" y="18"/>
                  </a:cxn>
                  <a:cxn ang="0">
                    <a:pos x="15" y="30"/>
                  </a:cxn>
                  <a:cxn ang="0">
                    <a:pos x="10" y="37"/>
                  </a:cxn>
                  <a:cxn ang="0">
                    <a:pos x="50" y="50"/>
                  </a:cxn>
                  <a:cxn ang="0">
                    <a:pos x="43" y="55"/>
                  </a:cxn>
                  <a:cxn ang="0">
                    <a:pos x="29" y="52"/>
                  </a:cxn>
                  <a:cxn ang="0">
                    <a:pos x="15" y="55"/>
                  </a:cxn>
                  <a:cxn ang="0">
                    <a:pos x="9" y="50"/>
                  </a:cxn>
                  <a:cxn ang="0">
                    <a:pos x="29" y="29"/>
                  </a:cxn>
                  <a:cxn ang="0">
                    <a:pos x="50" y="50"/>
                  </a:cxn>
                  <a:cxn ang="0">
                    <a:pos x="21" y="21"/>
                  </a:cxn>
                  <a:cxn ang="0">
                    <a:pos x="12" y="9"/>
                  </a:cxn>
                  <a:cxn ang="0">
                    <a:pos x="18" y="0"/>
                  </a:cxn>
                  <a:cxn ang="0">
                    <a:pos x="28" y="13"/>
                  </a:cxn>
                  <a:cxn ang="0">
                    <a:pos x="21" y="21"/>
                  </a:cxn>
                  <a:cxn ang="0">
                    <a:pos x="31" y="13"/>
                  </a:cxn>
                  <a:cxn ang="0">
                    <a:pos x="41" y="0"/>
                  </a:cxn>
                  <a:cxn ang="0">
                    <a:pos x="47" y="9"/>
                  </a:cxn>
                  <a:cxn ang="0">
                    <a:pos x="38" y="21"/>
                  </a:cxn>
                  <a:cxn ang="0">
                    <a:pos x="31" y="13"/>
                  </a:cxn>
                  <a:cxn ang="0">
                    <a:pos x="59" y="25"/>
                  </a:cxn>
                  <a:cxn ang="0">
                    <a:pos x="49" y="37"/>
                  </a:cxn>
                  <a:cxn ang="0">
                    <a:pos x="44" y="30"/>
                  </a:cxn>
                  <a:cxn ang="0">
                    <a:pos x="53" y="18"/>
                  </a:cxn>
                  <a:cxn ang="0">
                    <a:pos x="59" y="25"/>
                  </a:cxn>
                </a:cxnLst>
                <a:rect l="0" t="0" r="r" b="b"/>
                <a:pathLst>
                  <a:path w="59" h="55">
                    <a:moveTo>
                      <a:pt x="10" y="37"/>
                    </a:moveTo>
                    <a:cubicBezTo>
                      <a:pt x="4" y="37"/>
                      <a:pt x="0" y="30"/>
                      <a:pt x="0" y="25"/>
                    </a:cubicBezTo>
                    <a:cubicBezTo>
                      <a:pt x="0" y="21"/>
                      <a:pt x="2" y="18"/>
                      <a:pt x="6" y="18"/>
                    </a:cubicBezTo>
                    <a:cubicBezTo>
                      <a:pt x="11" y="18"/>
                      <a:pt x="15" y="25"/>
                      <a:pt x="15" y="30"/>
                    </a:cubicBezTo>
                    <a:cubicBezTo>
                      <a:pt x="15" y="33"/>
                      <a:pt x="14" y="37"/>
                      <a:pt x="10" y="37"/>
                    </a:cubicBezTo>
                    <a:close/>
                    <a:moveTo>
                      <a:pt x="50" y="50"/>
                    </a:moveTo>
                    <a:cubicBezTo>
                      <a:pt x="50" y="54"/>
                      <a:pt x="46" y="55"/>
                      <a:pt x="43" y="55"/>
                    </a:cubicBezTo>
                    <a:cubicBezTo>
                      <a:pt x="38" y="55"/>
                      <a:pt x="34" y="52"/>
                      <a:pt x="29" y="52"/>
                    </a:cubicBezTo>
                    <a:cubicBezTo>
                      <a:pt x="25" y="52"/>
                      <a:pt x="21" y="55"/>
                      <a:pt x="15" y="55"/>
                    </a:cubicBezTo>
                    <a:cubicBezTo>
                      <a:pt x="12" y="55"/>
                      <a:pt x="9" y="54"/>
                      <a:pt x="9" y="50"/>
                    </a:cubicBezTo>
                    <a:cubicBezTo>
                      <a:pt x="9" y="41"/>
                      <a:pt x="21" y="29"/>
                      <a:pt x="29" y="29"/>
                    </a:cubicBezTo>
                    <a:cubicBezTo>
                      <a:pt x="38" y="29"/>
                      <a:pt x="50" y="41"/>
                      <a:pt x="50" y="50"/>
                    </a:cubicBezTo>
                    <a:close/>
                    <a:moveTo>
                      <a:pt x="21" y="21"/>
                    </a:moveTo>
                    <a:cubicBezTo>
                      <a:pt x="15" y="21"/>
                      <a:pt x="12" y="14"/>
                      <a:pt x="12" y="9"/>
                    </a:cubicBezTo>
                    <a:cubicBezTo>
                      <a:pt x="12" y="5"/>
                      <a:pt x="14" y="0"/>
                      <a:pt x="18" y="0"/>
                    </a:cubicBezTo>
                    <a:cubicBezTo>
                      <a:pt x="24" y="0"/>
                      <a:pt x="28" y="8"/>
                      <a:pt x="28" y="13"/>
                    </a:cubicBezTo>
                    <a:cubicBezTo>
                      <a:pt x="28" y="17"/>
                      <a:pt x="26" y="21"/>
                      <a:pt x="21" y="21"/>
                    </a:cubicBezTo>
                    <a:close/>
                    <a:moveTo>
                      <a:pt x="31" y="13"/>
                    </a:moveTo>
                    <a:cubicBezTo>
                      <a:pt x="31" y="8"/>
                      <a:pt x="35" y="0"/>
                      <a:pt x="41" y="0"/>
                    </a:cubicBezTo>
                    <a:cubicBezTo>
                      <a:pt x="45" y="0"/>
                      <a:pt x="47" y="5"/>
                      <a:pt x="47" y="9"/>
                    </a:cubicBezTo>
                    <a:cubicBezTo>
                      <a:pt x="47" y="14"/>
                      <a:pt x="44" y="21"/>
                      <a:pt x="38" y="21"/>
                    </a:cubicBezTo>
                    <a:cubicBezTo>
                      <a:pt x="33" y="21"/>
                      <a:pt x="31" y="17"/>
                      <a:pt x="31" y="13"/>
                    </a:cubicBezTo>
                    <a:close/>
                    <a:moveTo>
                      <a:pt x="59" y="25"/>
                    </a:moveTo>
                    <a:cubicBezTo>
                      <a:pt x="59" y="30"/>
                      <a:pt x="55" y="37"/>
                      <a:pt x="49" y="37"/>
                    </a:cubicBezTo>
                    <a:cubicBezTo>
                      <a:pt x="45" y="37"/>
                      <a:pt x="44" y="33"/>
                      <a:pt x="44" y="30"/>
                    </a:cubicBezTo>
                    <a:cubicBezTo>
                      <a:pt x="44" y="25"/>
                      <a:pt x="48" y="18"/>
                      <a:pt x="53" y="18"/>
                    </a:cubicBezTo>
                    <a:cubicBezTo>
                      <a:pt x="57" y="18"/>
                      <a:pt x="59" y="21"/>
                      <a:pt x="59" y="25"/>
                    </a:cubicBezTo>
                    <a:close/>
                  </a:path>
                </a:pathLst>
              </a:custGeom>
              <a:solidFill>
                <a:srgbClr val="FFFFFF"/>
              </a:solidFill>
              <a:ln w="9525">
                <a:noFill/>
                <a:round/>
              </a:ln>
            </p:spPr>
            <p:txBody>
              <a:bodyPr wrap="square" lIns="91440" tIns="45720" rIns="91440" bIns="45720" anchor="ctr">
                <a:normAutofit fontScale="85000" lnSpcReduction="20000"/>
              </a:bodyPr>
              <a:lstStyle/>
              <a:p>
                <a:pPr algn="ctr"/>
                <a:endParaRPr dirty="0"/>
              </a:p>
            </p:txBody>
          </p:sp>
        </p:grpSp>
        <p:grpSp>
          <p:nvGrpSpPr>
            <p:cNvPr id="27" name="组合 26"/>
            <p:cNvGrpSpPr/>
            <p:nvPr/>
          </p:nvGrpSpPr>
          <p:grpSpPr>
            <a:xfrm>
              <a:off x="6328878" y="5036310"/>
              <a:ext cx="5190022" cy="670449"/>
              <a:chOff x="6083568" y="5153878"/>
              <a:chExt cx="5190022" cy="670449"/>
            </a:xfrm>
          </p:grpSpPr>
          <p:sp>
            <p:nvSpPr>
              <p:cNvPr id="14" name="IconBackground5"/>
              <p:cNvSpPr/>
              <p:nvPr/>
            </p:nvSpPr>
            <p:spPr>
              <a:xfrm>
                <a:off x="6083568" y="5153878"/>
                <a:ext cx="642476" cy="642476"/>
              </a:xfrm>
              <a:prstGeom prst="ellipse">
                <a:avLst/>
              </a:prstGeom>
              <a:gradFill flip="none" rotWithShape="1">
                <a:gsLst>
                  <a:gs pos="0">
                    <a:schemeClr val="accent1">
                      <a:lumMod val="60000"/>
                      <a:lumOff val="40000"/>
                    </a:schemeClr>
                  </a:gs>
                  <a:gs pos="60000">
                    <a:schemeClr val="accent1"/>
                  </a:gs>
                </a:gsLst>
                <a:lin ang="2700000" scaled="1"/>
                <a:tileRect/>
              </a:gradFill>
              <a:ln w="12700" cap="flat" cmpd="sng" algn="ctr">
                <a:noFill/>
                <a:prstDash val="solid"/>
                <a:miter lim="800000"/>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p>
                <a:pPr algn="ctr"/>
              </a:p>
            </p:txBody>
          </p:sp>
          <p:sp>
            <p:nvSpPr>
              <p:cNvPr id="11" name="Bullet5"/>
              <p:cNvSpPr txBox="1"/>
              <p:nvPr/>
            </p:nvSpPr>
            <p:spPr>
              <a:xfrm>
                <a:off x="6817896" y="5160171"/>
                <a:ext cx="4455694" cy="369332"/>
              </a:xfrm>
              <a:prstGeom prst="rect">
                <a:avLst/>
              </a:prstGeom>
              <a:noFill/>
              <a:ln w="12700" cap="flat" cmpd="sng" algn="ctr">
                <a:noFill/>
                <a:prstDash val="solid"/>
                <a:round/>
                <a:headEnd type="none" w="med" len="med"/>
                <a:tailEnd type="none" w="med" len="med"/>
              </a:ln>
              <a:extLst>
                <a:ext uri="{91240B29-F687-4F45-9708-019B960494DF}">
                  <a14:hiddenLine xmlns:a14="http://schemas.microsoft.com/office/drawing/2010/main" w="12700">
                    <a:solidFill>
                      <a:schemeClr val="accent4">
                        <a:lumMod val="100000"/>
                      </a:schemeClr>
                    </a:solidFill>
                    <a:prstDash val="solid"/>
                    <a:round/>
                    <a:headEnd type="none" w="med" len="med"/>
                    <a:tailEnd type="none" w="med" len="med"/>
                  </a14:hiddenLine>
                </a:ext>
              </a:extLst>
            </p:spPr>
            <p:txBody>
              <a:bodyPr wrap="square" lIns="91440" tIns="45720" rIns="91440" bIns="45720" anchor="b" anchorCtr="0">
                <a:normAutofit/>
              </a:bodyPr>
              <a:lstStyle/>
              <a:p>
                <a:r>
                  <a:rPr lang="zh-CN" altLang="en-US" b="1" dirty="0"/>
                  <a:t>合理规划投资</a:t>
                </a:r>
                <a:endParaRPr lang="en-US" dirty="0"/>
              </a:p>
            </p:txBody>
          </p:sp>
          <p:sp>
            <p:nvSpPr>
              <p:cNvPr id="12" name="Text5"/>
              <p:cNvSpPr txBox="1"/>
              <p:nvPr/>
            </p:nvSpPr>
            <p:spPr>
              <a:xfrm>
                <a:off x="6817896" y="5529503"/>
                <a:ext cx="4455694" cy="294824"/>
              </a:xfrm>
              <a:prstGeom prst="rect">
                <a:avLst/>
              </a:prstGeom>
            </p:spPr>
            <p:txBody>
              <a:bodyPr vert="horz" wrap="square" lIns="91440" tIns="45720" rIns="91440" bIns="45720" anchor="t" anchorCtr="0">
                <a:normAutofit/>
              </a:bodyPr>
              <a:lstStyle/>
              <a:p>
                <a:pPr>
                  <a:lnSpc>
                    <a:spcPct val="120000"/>
                  </a:lnSpc>
                </a:pPr>
                <a:r>
                  <a:rPr lang="zh-CN" altLang="en-US" sz="1200" dirty="0"/>
                  <a:t>把握投资机会，实现企业可持续发展</a:t>
                </a:r>
                <a:endParaRPr lang="en-US" dirty="0"/>
              </a:p>
            </p:txBody>
          </p:sp>
          <p:sp>
            <p:nvSpPr>
              <p:cNvPr id="53" name="Icon5"/>
              <p:cNvSpPr/>
              <p:nvPr/>
            </p:nvSpPr>
            <p:spPr bwMode="auto">
              <a:xfrm>
                <a:off x="6249865" y="5351695"/>
                <a:ext cx="340640" cy="246840"/>
              </a:xfrm>
              <a:custGeom>
                <a:avLst/>
                <a:gdLst/>
                <a:ahLst/>
                <a:cxnLst>
                  <a:cxn ang="0">
                    <a:pos x="64" y="42"/>
                  </a:cxn>
                  <a:cxn ang="0">
                    <a:pos x="62" y="44"/>
                  </a:cxn>
                  <a:cxn ang="0">
                    <a:pos x="61" y="45"/>
                  </a:cxn>
                  <a:cxn ang="0">
                    <a:pos x="60" y="44"/>
                  </a:cxn>
                  <a:cxn ang="0">
                    <a:pos x="45" y="30"/>
                  </a:cxn>
                  <a:cxn ang="0">
                    <a:pos x="45" y="36"/>
                  </a:cxn>
                  <a:cxn ang="0">
                    <a:pos x="35" y="46"/>
                  </a:cxn>
                  <a:cxn ang="0">
                    <a:pos x="10" y="46"/>
                  </a:cxn>
                  <a:cxn ang="0">
                    <a:pos x="0" y="36"/>
                  </a:cxn>
                  <a:cxn ang="0">
                    <a:pos x="0" y="10"/>
                  </a:cxn>
                  <a:cxn ang="0">
                    <a:pos x="10" y="0"/>
                  </a:cxn>
                  <a:cxn ang="0">
                    <a:pos x="35" y="0"/>
                  </a:cxn>
                  <a:cxn ang="0">
                    <a:pos x="45" y="10"/>
                  </a:cxn>
                  <a:cxn ang="0">
                    <a:pos x="45" y="16"/>
                  </a:cxn>
                  <a:cxn ang="0">
                    <a:pos x="60" y="2"/>
                  </a:cxn>
                  <a:cxn ang="0">
                    <a:pos x="61" y="1"/>
                  </a:cxn>
                  <a:cxn ang="0">
                    <a:pos x="62" y="1"/>
                  </a:cxn>
                  <a:cxn ang="0">
                    <a:pos x="64" y="4"/>
                  </a:cxn>
                  <a:cxn ang="0">
                    <a:pos x="64" y="42"/>
                  </a:cxn>
                </a:cxnLst>
                <a:rect l="0" t="0" r="r" b="b"/>
                <a:pathLst>
                  <a:path w="64" h="46">
                    <a:moveTo>
                      <a:pt x="64" y="42"/>
                    </a:moveTo>
                    <a:cubicBezTo>
                      <a:pt x="64" y="43"/>
                      <a:pt x="63" y="44"/>
                      <a:pt x="62" y="44"/>
                    </a:cubicBezTo>
                    <a:cubicBezTo>
                      <a:pt x="62" y="45"/>
                      <a:pt x="62" y="45"/>
                      <a:pt x="61" y="45"/>
                    </a:cubicBezTo>
                    <a:cubicBezTo>
                      <a:pt x="61" y="45"/>
                      <a:pt x="60" y="44"/>
                      <a:pt x="60" y="44"/>
                    </a:cubicBezTo>
                    <a:cubicBezTo>
                      <a:pt x="45" y="30"/>
                      <a:pt x="45" y="30"/>
                      <a:pt x="45" y="30"/>
                    </a:cubicBezTo>
                    <a:cubicBezTo>
                      <a:pt x="45" y="36"/>
                      <a:pt x="45" y="36"/>
                      <a:pt x="45" y="36"/>
                    </a:cubicBezTo>
                    <a:cubicBezTo>
                      <a:pt x="45" y="41"/>
                      <a:pt x="41" y="46"/>
                      <a:pt x="35" y="46"/>
                    </a:cubicBezTo>
                    <a:cubicBezTo>
                      <a:pt x="10" y="46"/>
                      <a:pt x="10" y="46"/>
                      <a:pt x="10" y="46"/>
                    </a:cubicBezTo>
                    <a:cubicBezTo>
                      <a:pt x="4" y="46"/>
                      <a:pt x="0" y="41"/>
                      <a:pt x="0" y="36"/>
                    </a:cubicBezTo>
                    <a:cubicBezTo>
                      <a:pt x="0" y="10"/>
                      <a:pt x="0" y="10"/>
                      <a:pt x="0" y="10"/>
                    </a:cubicBezTo>
                    <a:cubicBezTo>
                      <a:pt x="0" y="5"/>
                      <a:pt x="4" y="0"/>
                      <a:pt x="10" y="0"/>
                    </a:cubicBezTo>
                    <a:cubicBezTo>
                      <a:pt x="35" y="0"/>
                      <a:pt x="35" y="0"/>
                      <a:pt x="35" y="0"/>
                    </a:cubicBezTo>
                    <a:cubicBezTo>
                      <a:pt x="41" y="0"/>
                      <a:pt x="45" y="5"/>
                      <a:pt x="45" y="10"/>
                    </a:cubicBezTo>
                    <a:cubicBezTo>
                      <a:pt x="45" y="16"/>
                      <a:pt x="45" y="16"/>
                      <a:pt x="45" y="16"/>
                    </a:cubicBezTo>
                    <a:cubicBezTo>
                      <a:pt x="60" y="2"/>
                      <a:pt x="60" y="2"/>
                      <a:pt x="60" y="2"/>
                    </a:cubicBezTo>
                    <a:cubicBezTo>
                      <a:pt x="60" y="1"/>
                      <a:pt x="61" y="1"/>
                      <a:pt x="61" y="1"/>
                    </a:cubicBezTo>
                    <a:cubicBezTo>
                      <a:pt x="62" y="1"/>
                      <a:pt x="62" y="1"/>
                      <a:pt x="62" y="1"/>
                    </a:cubicBezTo>
                    <a:cubicBezTo>
                      <a:pt x="63" y="2"/>
                      <a:pt x="64" y="3"/>
                      <a:pt x="64" y="4"/>
                    </a:cubicBezTo>
                    <a:lnTo>
                      <a:pt x="64" y="42"/>
                    </a:lnTo>
                    <a:close/>
                  </a:path>
                </a:pathLst>
              </a:custGeom>
              <a:solidFill>
                <a:srgbClr val="FFFFFF"/>
              </a:solidFill>
              <a:ln w="9525">
                <a:noFill/>
                <a:round/>
              </a:ln>
            </p:spPr>
            <p:txBody>
              <a:bodyPr wrap="square" lIns="91440" tIns="45720" rIns="91440" bIns="45720" anchor="ctr">
                <a:normAutofit fontScale="62500" lnSpcReduction="20000"/>
              </a:bodyPr>
              <a:lstStyle/>
              <a:p>
                <a:pPr algn="ctr"/>
              </a:p>
            </p:txBody>
          </p:sp>
        </p:grpSp>
      </p:grpSp>
      <p:graphicFrame>
        <p:nvGraphicFramePr>
          <p:cNvPr id="5" name="图表 4"/>
          <p:cNvGraphicFramePr/>
          <p:nvPr/>
        </p:nvGraphicFramePr>
        <p:xfrm>
          <a:off x="768985" y="1449070"/>
          <a:ext cx="5238115" cy="4284980"/>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sld>
</file>

<file path=ppt/tags/tag1.xml><?xml version="1.0" encoding="utf-8"?>
<p:tagLst xmlns:p="http://schemas.openxmlformats.org/presentationml/2006/main">
  <p:tag name="TABLE_ENDDRAG_ORIGIN_RECT" val="617*353"/>
  <p:tag name="TABLE_ENDDRAG_RECT" val="314*123*617*353"/>
</p:tagLst>
</file>

<file path=ppt/tags/tag2.xml><?xml version="1.0" encoding="utf-8"?>
<p:tagLst xmlns:p="http://schemas.openxmlformats.org/presentationml/2006/main">
  <p:tag name="ISLIDE.GUIDESSETTING" val="{&quot;Id&quot;:&quot;GuidesStyle_Normal&quot;,&quot;Name&quot;:&quot;GuidesStyle_Normal&quot;,&quot;Kind&quot;:0,&quot;OldGuidesSetting&quot;:{&quot;HeaderHeight&quot;:15.0,&quot;FooterHeight&quot;:9.0,&quot;SideMargin&quot;:5.5,&quot;TopMargin&quot;:0.0,&quot;BottomMargin&quot;:0.0,&quot;IntervalMargin&quot;:1.5}}"/>
</p:tagLst>
</file>

<file path=ppt/theme/theme1.xml><?xml version="1.0" encoding="utf-8"?>
<a:theme xmlns:a="http://schemas.openxmlformats.org/drawingml/2006/main" name="Digiwin">
  <a:themeElements>
    <a:clrScheme name="自定义 64">
      <a:dk1>
        <a:srgbClr val="000000"/>
      </a:dk1>
      <a:lt1>
        <a:srgbClr val="FFFFFF"/>
      </a:lt1>
      <a:dk2>
        <a:srgbClr val="778495"/>
      </a:dk2>
      <a:lt2>
        <a:srgbClr val="F0F0F0"/>
      </a:lt2>
      <a:accent1>
        <a:srgbClr val="C62020"/>
      </a:accent1>
      <a:accent2>
        <a:srgbClr val="267CDA"/>
      </a:accent2>
      <a:accent3>
        <a:srgbClr val="D51017"/>
      </a:accent3>
      <a:accent4>
        <a:srgbClr val="218EEB"/>
      </a:accent4>
      <a:accent5>
        <a:srgbClr val="989898"/>
      </a:accent5>
      <a:accent6>
        <a:srgbClr val="C4C4C4"/>
      </a:accent6>
      <a:hlink>
        <a:srgbClr val="4472C4"/>
      </a:hlink>
      <a:folHlink>
        <a:srgbClr val="BFBFBF"/>
      </a:folHlink>
    </a:clrScheme>
    <a:fontScheme name="iSlide">
      <a:majorFont>
        <a:latin typeface="Arial"/>
        <a:ea typeface="微软雅黑"/>
        <a:cs typeface=""/>
      </a:majorFont>
      <a:minorFont>
        <a:latin typeface="Arial"/>
        <a:ea typeface="微软雅黑"/>
        <a:cs typeface=""/>
      </a:minorFont>
    </a:fontScheme>
    <a:fmtScheme name="iSlid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1105</Words>
  <Application>WPS 演示</Application>
  <PresentationFormat>宽屏</PresentationFormat>
  <Paragraphs>133</Paragraphs>
  <Slides>10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10</vt:i4>
      </vt:variant>
    </vt:vector>
  </HeadingPairs>
  <TitlesOfParts>
    <vt:vector size="22" baseType="lpstr">
      <vt:lpstr>Arial</vt:lpstr>
      <vt:lpstr>宋体</vt:lpstr>
      <vt:lpstr>Wingdings</vt:lpstr>
      <vt:lpstr>微软雅黑</vt:lpstr>
      <vt:lpstr>汉仪旗黑</vt:lpstr>
      <vt:lpstr>宋体</vt:lpstr>
      <vt:lpstr>Arial Unicode MS</vt:lpstr>
      <vt:lpstr>Calibri</vt:lpstr>
      <vt:lpstr>Helvetica Neue</vt:lpstr>
      <vt:lpstr>汉仪书宋二KW</vt:lpstr>
      <vt:lpstr>微软雅黑</vt:lpstr>
      <vt:lpstr>Digiwin</vt:lpstr>
      <vt:lpstr>企业财务分析研究报告模板</vt:lpstr>
      <vt:lpstr>研究报告的目的</vt:lpstr>
      <vt:lpstr>财务比率分析的方法</vt:lpstr>
      <vt:lpstr>2 财务比率分析的应用</vt:lpstr>
      <vt:lpstr>特殊财务比率分析</vt:lpstr>
      <vt:lpstr>财务趋势分析的应用</vt:lpstr>
      <vt:lpstr>因素分析的方法</vt:lpstr>
      <vt:lpstr>企业财务因素的选择</vt:lpstr>
      <vt:lpstr>企业财务因素的优化</vt:lpstr>
      <vt:lpstr>Thank you</vt:lpstr>
    </vt:vector>
  </TitlesOfParts>
  <Company>iSlide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iSlide PowerPoint Template</dc:title>
  <dc:creator>iSlide</dc:creator>
  <cp:lastModifiedBy>WPS_1614735419</cp:lastModifiedBy>
  <cp:revision>177</cp:revision>
  <dcterms:created xsi:type="dcterms:W3CDTF">2025-10-21T06:56:41Z</dcterms:created>
  <dcterms:modified xsi:type="dcterms:W3CDTF">2025-10-21T06:56:41Z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94F85741D6325814A4A1F56805D2CAFD_43</vt:lpwstr>
  </property>
  <property fmtid="{D5CDD505-2E9C-101B-9397-08002B2CF9AE}" pid="3" name="KSOProductBuildVer">
    <vt:lpwstr>2052-7.2.2.8955</vt:lpwstr>
  </property>
</Properties>
</file>